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57" r:id="rId3"/>
    <p:sldId id="258" r:id="rId4"/>
    <p:sldId id="259" r:id="rId5"/>
    <p:sldId id="289" r:id="rId6"/>
    <p:sldId id="260" r:id="rId7"/>
    <p:sldId id="261" r:id="rId8"/>
    <p:sldId id="262" r:id="rId9"/>
    <p:sldId id="288" r:id="rId10"/>
    <p:sldId id="287" r:id="rId11"/>
  </p:sldIdLst>
  <p:sldSz cx="9144000" cy="6858000" type="screen4x3"/>
  <p:notesSz cx="6669088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64" autoAdjust="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3C28A-9A76-49F8-BB76-3E01235B8129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B5F4B-14CA-47CC-BB8B-06FC02D6EEB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5F4B-14CA-47CC-BB8B-06FC02D6EEB4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sz="1200" dirty="0" smtClean="0"/>
              <a:t>At lave et fysisk planlægningsværktøj.</a:t>
            </a:r>
          </a:p>
          <a:p>
            <a:pPr lvl="0"/>
            <a:r>
              <a:rPr lang="da-DK" sz="1200" dirty="0" smtClean="0"/>
              <a:t>At opsamle, formidle og visualisere lokalrådenes idéer og tanker.</a:t>
            </a:r>
          </a:p>
          <a:p>
            <a:pPr lvl="0"/>
            <a:r>
              <a:rPr lang="da-DK" sz="1200" dirty="0" smtClean="0"/>
              <a:t>At formidle den enkelte landsbys sjæl, kultur og specielle landskabelige, arkitektoniske og byplanmæssige værdier.  </a:t>
            </a:r>
          </a:p>
          <a:p>
            <a:pPr lvl="0"/>
            <a:r>
              <a:rPr lang="da-DK" sz="1200" dirty="0" smtClean="0"/>
              <a:t>At skabe opmærksomhed om de enkelte landsbyers særkender.</a:t>
            </a:r>
          </a:p>
          <a:p>
            <a:pPr lvl="0"/>
            <a:r>
              <a:rPr lang="da-DK" sz="1200" dirty="0" smtClean="0"/>
              <a:t>At forankre landsbyplanernes visioner og forslag i lokalområdet.</a:t>
            </a:r>
          </a:p>
          <a:p>
            <a:pPr lvl="0"/>
            <a:r>
              <a:rPr lang="da-DK" sz="1200" dirty="0" smtClean="0"/>
              <a:t>At give Lokalrådene et planmateriale, som de kan arbejde videre med / søge fondsmidler til realiseringen af forslagene.</a:t>
            </a:r>
          </a:p>
          <a:p>
            <a:pPr lvl="0"/>
            <a:r>
              <a:rPr lang="da-DK" sz="1200" dirty="0" smtClean="0"/>
              <a:t>At udgive alle planerne på kommunens hjemmeside til inspiration.</a:t>
            </a:r>
          </a:p>
          <a:p>
            <a:pPr lvl="0"/>
            <a:r>
              <a:rPr lang="da-DK" sz="1200" dirty="0" smtClean="0"/>
              <a:t>At give administrationen et overblik over hvilke ønsker lokalrådene har til forandringer, så man efterfølgende kan medtage disse i den videre planlægning for landsbyerne.</a:t>
            </a:r>
          </a:p>
          <a:p>
            <a:pPr lvl="0"/>
            <a:r>
              <a:rPr lang="da-DK" sz="1200" dirty="0" smtClean="0"/>
              <a:t>At give politikerne et samlet overblik over hvilke visioner og ønsker til konkrete tiltag, der ligger i kommunens landsbyer.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5F4B-14CA-47CC-BB8B-06FC02D6EEB4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sz="1600" dirty="0" smtClean="0"/>
              <a:t>Projektet forankredes i lokalrådene.</a:t>
            </a:r>
          </a:p>
          <a:p>
            <a:pPr lvl="1"/>
            <a:r>
              <a:rPr lang="da-DK" sz="1600" dirty="0" smtClean="0"/>
              <a:t>Lokalrådene har selv udpeget arbejdsgruppen, - typisk 5 personer fra lokalrådets bestyrelse.</a:t>
            </a:r>
          </a:p>
          <a:p>
            <a:pPr lvl="0"/>
            <a:r>
              <a:rPr lang="da-DK" sz="1600" dirty="0" smtClean="0"/>
              <a:t>Arbejdsgruppen bestod af:</a:t>
            </a:r>
          </a:p>
          <a:p>
            <a:pPr lvl="1"/>
            <a:r>
              <a:rPr lang="da-DK" sz="1600" dirty="0" smtClean="0"/>
              <a:t>projektleder landskabsarkitekt Steen Gelsing, Vej &amp; Park</a:t>
            </a:r>
          </a:p>
          <a:p>
            <a:pPr lvl="1"/>
            <a:r>
              <a:rPr lang="da-DK" sz="1600" dirty="0" smtClean="0"/>
              <a:t>arkitekt Kristine </a:t>
            </a:r>
            <a:r>
              <a:rPr lang="da-DK" sz="1600" dirty="0" err="1" smtClean="0"/>
              <a:t>Dagnæs</a:t>
            </a:r>
            <a:r>
              <a:rPr lang="da-DK" sz="1600" dirty="0" smtClean="0"/>
              <a:t>, Plankontoret.</a:t>
            </a:r>
          </a:p>
          <a:p>
            <a:pPr lvl="0"/>
            <a:r>
              <a:rPr lang="da-DK" sz="1600" dirty="0" smtClean="0"/>
              <a:t>Styregruppen bestod af:</a:t>
            </a:r>
          </a:p>
          <a:p>
            <a:pPr lvl="1"/>
            <a:r>
              <a:rPr lang="da-DK" sz="1600" dirty="0" smtClean="0"/>
              <a:t>parkchef Mette Esbjerg Jørgensen</a:t>
            </a:r>
          </a:p>
          <a:p>
            <a:pPr lvl="1"/>
            <a:r>
              <a:rPr lang="da-DK" sz="1600" dirty="0" smtClean="0"/>
              <a:t>vejchef Søren Schrøder</a:t>
            </a:r>
          </a:p>
          <a:p>
            <a:pPr lvl="1"/>
            <a:r>
              <a:rPr lang="da-DK" sz="1600" dirty="0" smtClean="0"/>
              <a:t>planchef Erling Sonne</a:t>
            </a:r>
          </a:p>
          <a:p>
            <a:pPr lvl="1"/>
            <a:r>
              <a:rPr lang="da-DK" sz="1600" dirty="0" smtClean="0"/>
              <a:t>teamleder Ole Bech Andersen</a:t>
            </a:r>
          </a:p>
          <a:p>
            <a:pPr lvl="0"/>
            <a:r>
              <a:rPr lang="da-DK" sz="1600" dirty="0" smtClean="0"/>
              <a:t>To konsulentfirmaer:</a:t>
            </a:r>
          </a:p>
          <a:p>
            <a:pPr lvl="1"/>
            <a:r>
              <a:rPr lang="da-DK" sz="1600" dirty="0" smtClean="0"/>
              <a:t>Helene Plets Tegnestue v/ Helene Plet i et samarbejde med Christina Olsen fra </a:t>
            </a:r>
            <a:r>
              <a:rPr lang="da-DK" sz="1600" dirty="0" err="1" smtClean="0"/>
              <a:t>Ketner-Olsen</a:t>
            </a:r>
            <a:r>
              <a:rPr lang="da-DK" sz="1600" dirty="0" smtClean="0"/>
              <a:t> Arkitekter DK. </a:t>
            </a:r>
          </a:p>
          <a:p>
            <a:pPr lvl="1"/>
            <a:r>
              <a:rPr lang="da-DK" sz="1600" dirty="0" smtClean="0"/>
              <a:t>Preben Skaarups Tegnestue v/ Rikke Nordmann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5F4B-14CA-47CC-BB8B-06FC02D6EEB4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da-DK" sz="1200" dirty="0" smtClean="0"/>
              <a:t>De 7 udvalgte landsbyers lokalråd modtager invitation i foråret 2009.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De to konsulenter udvælges efter en indbudt licitation blandt 5 tegnestuer 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Møde mellem konsulenterne og styregruppen hvor opgaven og landsbyerne tildeles.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Brainstormmøde med deltagelse af lokalrådet, konsulenten og Esbjerg Kommunes arbejdsgruppe.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Lokalrådene har mulighed for at koordinere med baglandet og kommer med yderligere forslag.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Konsulenterne bearbejder de indkomne idéer på skitseniveau.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Skitserne fremlægges for styregruppen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Skitserne fremlægges til godkendelse for lokalrådene. 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Lokalrådene har mulighed for at udvælge op til tre indsatsområder, som mere detaljeret skal projekteres.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5F4B-14CA-47CC-BB8B-06FC02D6EEB4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da-DK" sz="1200" dirty="0" smtClean="0"/>
              <a:t>Fremlæggelse for styregruppen af den (næsten) færdige plan.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Den (næsten) færdige plan bliver sendt til lokalrådene. 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Lokalrådene har mulighed for at opfange og rette faktuelle fejl og misforståelser i planerne.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Trykning af landsbyplanerne.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Afholdelse af Informationsmøder i hver enkelt landsby hvor konsulenterne præsenterer planen. 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4 ugers høring.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Landsbyplanerne samt indkomne kommentarer fremlægges for Teknik &amp; Forsyningsudvalget og Plan &amp; Miljøudvalget.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Relevante indkomne kommentarer indskrives i landsbyplanerne. </a:t>
            </a:r>
          </a:p>
          <a:p>
            <a:pPr lvl="0">
              <a:lnSpc>
                <a:spcPct val="120000"/>
              </a:lnSpc>
            </a:pPr>
            <a:r>
              <a:rPr lang="da-DK" sz="1200" dirty="0" smtClean="0"/>
              <a:t>Planerne lægges ud på kommunens hjemmeside.</a:t>
            </a:r>
          </a:p>
          <a:p>
            <a:pPr>
              <a:buNone/>
            </a:pPr>
            <a:r>
              <a:rPr lang="da-DK" sz="900" dirty="0" smtClean="0"/>
              <a:t> 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5F4B-14CA-47CC-BB8B-06FC02D6EEB4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B62E7-0783-437D-9483-2F2B706AAB2F}" type="datetimeFigureOut">
              <a:rPr lang="da-DK" smtClean="0"/>
              <a:pPr/>
              <a:t>08-03-2012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E95D-F779-441C-81A4-0763FA25437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6 landsbyplaner i 2012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b="1" dirty="0" err="1" smtClean="0">
                <a:solidFill>
                  <a:srgbClr val="FFFF00"/>
                </a:solidFill>
              </a:rPr>
              <a:t>Endrup</a:t>
            </a:r>
            <a:r>
              <a:rPr lang="da-DK" sz="2000" b="1" dirty="0" smtClean="0">
                <a:solidFill>
                  <a:srgbClr val="FFFF00"/>
                </a:solidFill>
              </a:rPr>
              <a:t>, </a:t>
            </a:r>
            <a:r>
              <a:rPr lang="da-DK" sz="2000" b="1" dirty="0" err="1" smtClean="0">
                <a:solidFill>
                  <a:srgbClr val="FFFF00"/>
                </a:solidFill>
              </a:rPr>
              <a:t>Hostrup-Koksspang</a:t>
            </a:r>
            <a:r>
              <a:rPr lang="da-DK" sz="2000" b="1" dirty="0" smtClean="0">
                <a:solidFill>
                  <a:srgbClr val="FFFF00"/>
                </a:solidFill>
              </a:rPr>
              <a:t>, Spandet, Øster Vedsted, Skads-Andrup og </a:t>
            </a:r>
            <a:r>
              <a:rPr lang="da-DK" sz="2000" b="1" dirty="0" err="1" smtClean="0">
                <a:solidFill>
                  <a:srgbClr val="FFFF00"/>
                </a:solidFill>
              </a:rPr>
              <a:t>Varming</a:t>
            </a:r>
            <a:endParaRPr lang="da-DK" sz="2000" b="1" dirty="0">
              <a:solidFill>
                <a:srgbClr val="FFFF00"/>
              </a:solidFill>
            </a:endParaRPr>
          </a:p>
        </p:txBody>
      </p:sp>
      <p:sp>
        <p:nvSpPr>
          <p:cNvPr id="11" name="Pladsholder til indhold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 smtClean="0"/>
              <a:t>Velkomst og præsentation</a:t>
            </a:r>
          </a:p>
          <a:p>
            <a:r>
              <a:rPr lang="da-DK" sz="2000" dirty="0" smtClean="0"/>
              <a:t>Baggrunden for landsbyplanprocessen</a:t>
            </a:r>
          </a:p>
          <a:p>
            <a:r>
              <a:rPr lang="da-DK" sz="2000" dirty="0" smtClean="0"/>
              <a:t>Formålet med landsbyplanerne</a:t>
            </a:r>
          </a:p>
          <a:p>
            <a:r>
              <a:rPr lang="da-DK" sz="2000" dirty="0" smtClean="0"/>
              <a:t>Hvilke landsbyer og hvornår?</a:t>
            </a:r>
          </a:p>
          <a:p>
            <a:r>
              <a:rPr lang="da-DK" sz="2000" smtClean="0"/>
              <a:t>Deltagere </a:t>
            </a:r>
            <a:r>
              <a:rPr lang="da-DK" sz="2000" dirty="0" smtClean="0"/>
              <a:t>i arbejdet med landsbyplanerne</a:t>
            </a:r>
          </a:p>
          <a:p>
            <a:r>
              <a:rPr lang="da-DK" sz="2000" dirty="0" smtClean="0"/>
              <a:t>Arbejdsproces og tidsplan for landsbyplanerne</a:t>
            </a:r>
          </a:p>
          <a:p>
            <a:r>
              <a:rPr lang="da-DK" sz="2000" dirty="0" smtClean="0"/>
              <a:t>Forslag til afholdelse af workshopmøder</a:t>
            </a:r>
          </a:p>
          <a:p>
            <a:r>
              <a:rPr lang="da-DK" sz="2000" dirty="0" err="1" smtClean="0"/>
              <a:t>Hva</a:t>
            </a:r>
            <a:r>
              <a:rPr lang="da-DK" sz="2000" dirty="0" smtClean="0"/>
              <a:t>’ så nu?</a:t>
            </a:r>
          </a:p>
          <a:p>
            <a:endParaRPr lang="da-DK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err="1" smtClean="0"/>
              <a:t>Hva</a:t>
            </a:r>
            <a:r>
              <a:rPr lang="da-DK" sz="3200" b="1" dirty="0" smtClean="0"/>
              <a:t>’ så nu?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Lokalrådene bekræfter de foreslåede tider for workshops.</a:t>
            </a:r>
          </a:p>
          <a:p>
            <a:r>
              <a:rPr lang="da-DK" sz="2400" dirty="0" smtClean="0"/>
              <a:t>Lokalrådene bestiller lokale til </a:t>
            </a:r>
            <a:r>
              <a:rPr lang="da-DK" sz="2400" dirty="0" err="1" smtClean="0"/>
              <a:t>workshopsmøderne</a:t>
            </a:r>
            <a:r>
              <a:rPr lang="da-DK" sz="2400" dirty="0" smtClean="0"/>
              <a:t> og reklamerer i landsbyerne om det forestående projekt.</a:t>
            </a:r>
          </a:p>
          <a:p>
            <a:r>
              <a:rPr lang="da-DK" sz="2400" dirty="0" smtClean="0"/>
              <a:t>Esbjerg Kommune inviterer til </a:t>
            </a:r>
            <a:r>
              <a:rPr lang="da-DK" sz="2400" dirty="0" err="1" smtClean="0"/>
              <a:t>workshopsmøderne</a:t>
            </a:r>
            <a:r>
              <a:rPr lang="da-DK" sz="2400" dirty="0" smtClean="0"/>
              <a:t> i ugeaviserne. </a:t>
            </a:r>
          </a:p>
          <a:p>
            <a:r>
              <a:rPr lang="da-DK" sz="2400" dirty="0" smtClean="0"/>
              <a:t>Lokalrådene overvejer mulige ønsker, visioner og idéer som kan bringes frem på workshopmødet.</a:t>
            </a:r>
          </a:p>
          <a:p>
            <a:r>
              <a:rPr lang="da-DK" sz="2400" dirty="0" err="1" smtClean="0"/>
              <a:t>Workshopsmøderne</a:t>
            </a:r>
            <a:r>
              <a:rPr lang="da-DK" sz="2400" dirty="0" smtClean="0"/>
              <a:t> afholdes.</a:t>
            </a:r>
          </a:p>
          <a:p>
            <a:r>
              <a:rPr lang="da-DK" sz="2400" dirty="0" smtClean="0"/>
              <a:t>- og så køres der derudaf.</a:t>
            </a:r>
          </a:p>
          <a:p>
            <a:endParaRPr lang="da-DK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Landsbyplaner 2009-2012</a:t>
            </a:r>
            <a:endParaRPr lang="da-DK" sz="3200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1600" b="1" dirty="0" smtClean="0"/>
              <a:t>Baggrunden:</a:t>
            </a:r>
          </a:p>
          <a:p>
            <a:pPr lvl="0"/>
            <a:r>
              <a:rPr lang="da-DK" sz="1600" dirty="0" smtClean="0"/>
              <a:t>Økonomiudvalgets årlige møde med lokalrådene i 2008 viser et behov for en samlet og mere langtrækkende opsamling af lokalrådenes ønsker og idéer.</a:t>
            </a:r>
          </a:p>
          <a:p>
            <a:r>
              <a:rPr lang="da-DK" sz="1600" dirty="0" smtClean="0"/>
              <a:t> </a:t>
            </a:r>
          </a:p>
          <a:p>
            <a:pPr lvl="0"/>
            <a:r>
              <a:rPr lang="da-DK" sz="1600" dirty="0" smtClean="0"/>
              <a:t>Byrådet beslutter at der skal laves landsbyplaner med opsamling af visioner og gode idéer fra alle kommunens 20 lokalråd / landsbyer. </a:t>
            </a:r>
          </a:p>
          <a:p>
            <a:r>
              <a:rPr lang="da-DK" sz="1600" dirty="0" smtClean="0"/>
              <a:t> </a:t>
            </a:r>
          </a:p>
          <a:p>
            <a:pPr lvl="0"/>
            <a:r>
              <a:rPr lang="da-DK" sz="1600" b="1" dirty="0" smtClean="0"/>
              <a:t>Økonomi</a:t>
            </a:r>
          </a:p>
          <a:p>
            <a:r>
              <a:rPr lang="da-DK" sz="1600" dirty="0" smtClean="0"/>
              <a:t>Der er ikke bundet kommunale anlægskroner på projektet. </a:t>
            </a:r>
          </a:p>
          <a:p>
            <a:endParaRPr lang="da-DK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723812"/>
            <a:ext cx="5111750" cy="29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Formålet med </a:t>
            </a:r>
            <a:r>
              <a:rPr lang="da-DK" sz="3200" b="1" dirty="0" smtClean="0"/>
              <a:t>landsbyplanerne</a:t>
            </a:r>
            <a:r>
              <a:rPr lang="da-DK" sz="3200" dirty="0"/>
              <a:t/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sz="2200" dirty="0" smtClean="0"/>
              <a:t>Opsamle og </a:t>
            </a:r>
            <a:r>
              <a:rPr lang="da-DK" sz="2200" dirty="0"/>
              <a:t>visualisere lokalrådenes idéer og tanker.</a:t>
            </a:r>
          </a:p>
          <a:p>
            <a:pPr lvl="0"/>
            <a:r>
              <a:rPr lang="da-DK" sz="2200" dirty="0" smtClean="0"/>
              <a:t>At </a:t>
            </a:r>
            <a:r>
              <a:rPr lang="da-DK" sz="2200" dirty="0"/>
              <a:t>skabe opmærksomhed om </a:t>
            </a:r>
            <a:r>
              <a:rPr lang="da-DK" sz="2200" dirty="0" smtClean="0"/>
              <a:t>landsbyens særkender.</a:t>
            </a:r>
            <a:endParaRPr lang="da-DK" sz="2200" dirty="0"/>
          </a:p>
          <a:p>
            <a:pPr lvl="0"/>
            <a:r>
              <a:rPr lang="da-DK" sz="2200" dirty="0"/>
              <a:t>At forankre </a:t>
            </a:r>
            <a:r>
              <a:rPr lang="da-DK" sz="2200" dirty="0" smtClean="0"/>
              <a:t>landsbyplanens </a:t>
            </a:r>
            <a:r>
              <a:rPr lang="da-DK" sz="2200" dirty="0"/>
              <a:t>visioner og forslag i lokalområdet.</a:t>
            </a:r>
          </a:p>
          <a:p>
            <a:pPr lvl="0"/>
            <a:r>
              <a:rPr lang="da-DK" sz="2200" dirty="0"/>
              <a:t>At give Lokalrådene et </a:t>
            </a:r>
            <a:r>
              <a:rPr lang="da-DK" sz="2200" dirty="0" smtClean="0"/>
              <a:t>planlægningsværktøj, </a:t>
            </a:r>
            <a:r>
              <a:rPr lang="da-DK" sz="2200" dirty="0"/>
              <a:t>som de kan arbejde videre </a:t>
            </a:r>
            <a:r>
              <a:rPr lang="da-DK" sz="2200" dirty="0" smtClean="0"/>
              <a:t>med.</a:t>
            </a:r>
          </a:p>
          <a:p>
            <a:pPr lvl="0"/>
            <a:r>
              <a:rPr lang="da-DK" sz="2200" dirty="0" smtClean="0"/>
              <a:t>At give lokalrådene et materiale, som de kan bruge ved ansøgninger om økonomiske tilskud.</a:t>
            </a:r>
            <a:endParaRPr lang="da-DK" sz="2200" dirty="0"/>
          </a:p>
          <a:p>
            <a:pPr lvl="0"/>
            <a:r>
              <a:rPr lang="da-DK" sz="2200" dirty="0" smtClean="0"/>
              <a:t>At </a:t>
            </a:r>
            <a:r>
              <a:rPr lang="da-DK" sz="2200" dirty="0"/>
              <a:t>give politikerne et samlet </a:t>
            </a:r>
            <a:r>
              <a:rPr lang="da-DK" sz="2200" dirty="0" smtClean="0"/>
              <a:t>overblik.</a:t>
            </a:r>
            <a:endParaRPr lang="da-DK" sz="2200" dirty="0"/>
          </a:p>
          <a:p>
            <a:r>
              <a:rPr lang="da-DK" sz="2200" dirty="0"/>
              <a:t> </a:t>
            </a:r>
            <a:r>
              <a:rPr lang="da-DK" sz="2200" dirty="0" smtClean="0"/>
              <a:t>At give administrationen et overblik.</a:t>
            </a:r>
          </a:p>
          <a:p>
            <a:pPr lvl="0"/>
            <a:r>
              <a:rPr lang="da-DK" sz="2200" dirty="0" smtClean="0"/>
              <a:t>Samle alle planerne på kommunens hjemmeside til inspiration.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Hvilke landsbyer og hvornår?</a:t>
            </a:r>
            <a:r>
              <a:rPr lang="da-DK" sz="3200" dirty="0"/>
              <a:t> 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lvl="5"/>
            <a:r>
              <a:rPr lang="da-DK" sz="5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2009-10</a:t>
            </a:r>
            <a:endParaRPr lang="da-DK" sz="5200" dirty="0" smtClean="0"/>
          </a:p>
          <a:p>
            <a:pPr lvl="6"/>
            <a:r>
              <a:rPr lang="da-DK" sz="4000" dirty="0" smtClean="0"/>
              <a:t>St. Darum</a:t>
            </a:r>
          </a:p>
          <a:p>
            <a:pPr lvl="6"/>
            <a:r>
              <a:rPr lang="da-DK" sz="4000" dirty="0" smtClean="0"/>
              <a:t>Vester Vedsted</a:t>
            </a:r>
          </a:p>
          <a:p>
            <a:pPr lvl="6"/>
            <a:r>
              <a:rPr lang="da-DK" sz="4000" dirty="0" err="1" smtClean="0"/>
              <a:t>Lustrup</a:t>
            </a:r>
            <a:r>
              <a:rPr lang="da-DK" sz="4000" dirty="0" smtClean="0"/>
              <a:t> – </a:t>
            </a:r>
            <a:r>
              <a:rPr lang="da-DK" sz="4000" dirty="0" err="1" smtClean="0"/>
              <a:t>Damhus</a:t>
            </a:r>
            <a:endParaRPr lang="da-DK" sz="4000" dirty="0" smtClean="0"/>
          </a:p>
          <a:p>
            <a:pPr lvl="6"/>
            <a:r>
              <a:rPr lang="da-DK" sz="4000" dirty="0" smtClean="0"/>
              <a:t>Grimstrup</a:t>
            </a:r>
          </a:p>
          <a:p>
            <a:pPr lvl="6"/>
            <a:r>
              <a:rPr lang="da-DK" sz="4000" dirty="0" smtClean="0"/>
              <a:t>Hunderup-Sejstrup</a:t>
            </a:r>
          </a:p>
          <a:p>
            <a:pPr lvl="6"/>
            <a:r>
              <a:rPr lang="da-DK" sz="4000" dirty="0" err="1" smtClean="0"/>
              <a:t>Bryndum</a:t>
            </a:r>
            <a:endParaRPr lang="da-DK" sz="4000" dirty="0" smtClean="0"/>
          </a:p>
          <a:p>
            <a:pPr lvl="6"/>
            <a:r>
              <a:rPr lang="da-DK" sz="4000" dirty="0" err="1" smtClean="0"/>
              <a:t>Jernved-Jernvedlund</a:t>
            </a:r>
            <a:endParaRPr lang="da-DK" sz="4000" dirty="0" smtClean="0"/>
          </a:p>
          <a:p>
            <a:pPr lvl="5"/>
            <a:r>
              <a:rPr lang="da-DK" sz="5200" b="1" dirty="0" smtClean="0">
                <a:solidFill>
                  <a:srgbClr val="92D050"/>
                </a:solidFill>
              </a:rPr>
              <a:t>2010-11</a:t>
            </a:r>
            <a:endParaRPr lang="da-DK" sz="5200" dirty="0" smtClean="0">
              <a:solidFill>
                <a:srgbClr val="92D050"/>
              </a:solidFill>
            </a:endParaRPr>
          </a:p>
          <a:p>
            <a:pPr lvl="6"/>
            <a:r>
              <a:rPr lang="da-DK" sz="4000" dirty="0" smtClean="0"/>
              <a:t>Vilslev / </a:t>
            </a:r>
            <a:r>
              <a:rPr lang="da-DK" sz="4000" dirty="0" err="1" smtClean="0"/>
              <a:t>Jedsted</a:t>
            </a:r>
            <a:endParaRPr lang="da-DK" sz="4000" dirty="0" smtClean="0"/>
          </a:p>
          <a:p>
            <a:pPr lvl="6"/>
            <a:r>
              <a:rPr lang="da-DK" sz="4000" dirty="0" smtClean="0"/>
              <a:t>Mandø By</a:t>
            </a:r>
          </a:p>
          <a:p>
            <a:pPr lvl="6"/>
            <a:r>
              <a:rPr lang="da-DK" sz="4000" dirty="0" smtClean="0"/>
              <a:t>Farup</a:t>
            </a:r>
          </a:p>
          <a:p>
            <a:pPr lvl="6"/>
            <a:r>
              <a:rPr lang="da-DK" sz="4000" dirty="0" smtClean="0"/>
              <a:t>Vejrup</a:t>
            </a:r>
          </a:p>
          <a:p>
            <a:pPr lvl="6"/>
            <a:r>
              <a:rPr lang="da-DK" sz="4000" dirty="0" smtClean="0"/>
              <a:t>Vester Nebel</a:t>
            </a:r>
          </a:p>
          <a:p>
            <a:pPr lvl="6"/>
            <a:r>
              <a:rPr lang="da-DK" sz="4000" dirty="0" smtClean="0"/>
              <a:t>Roager</a:t>
            </a:r>
          </a:p>
          <a:p>
            <a:pPr lvl="6"/>
            <a:r>
              <a:rPr lang="da-DK" sz="4000" dirty="0" smtClean="0"/>
              <a:t>Guldager </a:t>
            </a:r>
          </a:p>
          <a:p>
            <a:pPr lvl="5"/>
            <a:r>
              <a:rPr lang="da-DK" sz="5200" b="1" dirty="0" smtClean="0">
                <a:solidFill>
                  <a:srgbClr val="FF0000"/>
                </a:solidFill>
              </a:rPr>
              <a:t>2012</a:t>
            </a:r>
            <a:endParaRPr lang="da-DK" sz="5200" dirty="0" smtClean="0">
              <a:solidFill>
                <a:srgbClr val="FF0000"/>
              </a:solidFill>
            </a:endParaRPr>
          </a:p>
          <a:p>
            <a:pPr lvl="6"/>
            <a:r>
              <a:rPr lang="da-DK" sz="4000" dirty="0" smtClean="0"/>
              <a:t>Hostrup / Koksspang</a:t>
            </a:r>
          </a:p>
          <a:p>
            <a:pPr lvl="6"/>
            <a:r>
              <a:rPr lang="da-DK" sz="4000" dirty="0" err="1" smtClean="0"/>
              <a:t>Endrup</a:t>
            </a:r>
            <a:endParaRPr lang="da-DK" sz="4000" dirty="0" smtClean="0"/>
          </a:p>
          <a:p>
            <a:pPr lvl="6"/>
            <a:r>
              <a:rPr lang="da-DK" sz="4000" dirty="0" smtClean="0"/>
              <a:t>Spandet</a:t>
            </a:r>
          </a:p>
          <a:p>
            <a:pPr lvl="6"/>
            <a:r>
              <a:rPr lang="da-DK" sz="4000" dirty="0" err="1" smtClean="0"/>
              <a:t>Varming</a:t>
            </a:r>
            <a:endParaRPr lang="da-DK" sz="4000" dirty="0" smtClean="0"/>
          </a:p>
          <a:p>
            <a:pPr lvl="6"/>
            <a:r>
              <a:rPr lang="da-DK" sz="4000" dirty="0" smtClean="0"/>
              <a:t>Skads / Andrup</a:t>
            </a:r>
          </a:p>
          <a:p>
            <a:pPr lvl="6"/>
            <a:r>
              <a:rPr lang="da-DK" sz="4000" dirty="0" smtClean="0"/>
              <a:t>Øster Vedsted</a:t>
            </a:r>
          </a:p>
          <a:p>
            <a:endParaRPr lang="da-DK" dirty="0" smtClean="0"/>
          </a:p>
          <a:p>
            <a:pPr>
              <a:buNone/>
            </a:pPr>
            <a:r>
              <a:rPr lang="da-DK" sz="1600" dirty="0" smtClean="0"/>
              <a:t> </a:t>
            </a:r>
          </a:p>
          <a:p>
            <a:pPr>
              <a:buNone/>
            </a:pPr>
            <a:endParaRPr lang="da-DK" sz="1600" dirty="0" smtClean="0"/>
          </a:p>
          <a:p>
            <a:pPr algn="ctr">
              <a:buNone/>
            </a:pPr>
            <a:endParaRPr lang="da-DK" sz="2600" i="1" dirty="0" smtClean="0"/>
          </a:p>
          <a:p>
            <a:pPr>
              <a:buNone/>
            </a:pPr>
            <a:endParaRPr lang="da-DK" sz="1600" b="1" dirty="0" smtClean="0"/>
          </a:p>
          <a:p>
            <a:endParaRPr lang="da-DK" sz="1600" b="1" dirty="0" smtClean="0"/>
          </a:p>
          <a:p>
            <a:endParaRPr lang="da-DK" dirty="0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14488"/>
            <a:ext cx="40386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da-DK" sz="3200" b="1" dirty="0" smtClean="0"/>
              <a:t>Hvad har man hidtil opnået med landsbyplanerne?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84576"/>
          </a:xfrm>
        </p:spPr>
        <p:txBody>
          <a:bodyPr>
            <a:normAutofit fontScale="92500" lnSpcReduction="10000"/>
          </a:bodyPr>
          <a:lstStyle/>
          <a:p>
            <a:r>
              <a:rPr lang="da-DK" sz="2000" dirty="0" smtClean="0"/>
              <a:t>St. Darum</a:t>
            </a:r>
          </a:p>
          <a:p>
            <a:pPr lvl="1"/>
            <a:r>
              <a:rPr lang="da-DK" sz="1500" dirty="0" smtClean="0"/>
              <a:t>Genskabelse af </a:t>
            </a:r>
            <a:r>
              <a:rPr lang="da-DK" sz="1500" dirty="0" err="1" smtClean="0"/>
              <a:t>kirkestien</a:t>
            </a:r>
            <a:endParaRPr lang="da-DK" sz="1500" dirty="0" smtClean="0"/>
          </a:p>
          <a:p>
            <a:pPr lvl="1"/>
            <a:r>
              <a:rPr lang="da-DK" sz="1500" dirty="0" smtClean="0"/>
              <a:t>Nye stier der samler byen</a:t>
            </a:r>
          </a:p>
          <a:p>
            <a:r>
              <a:rPr lang="da-DK" sz="2000" dirty="0" smtClean="0"/>
              <a:t>Vester Vedsted</a:t>
            </a:r>
          </a:p>
          <a:p>
            <a:pPr lvl="1"/>
            <a:r>
              <a:rPr lang="da-DK" sz="1500" dirty="0" smtClean="0"/>
              <a:t>Købt Slædebanken til ny ”</a:t>
            </a:r>
            <a:r>
              <a:rPr lang="da-DK" sz="1500" dirty="0" err="1" smtClean="0"/>
              <a:t>byskov</a:t>
            </a:r>
            <a:r>
              <a:rPr lang="da-DK" sz="1500" dirty="0" smtClean="0"/>
              <a:t>”</a:t>
            </a:r>
          </a:p>
          <a:p>
            <a:r>
              <a:rPr lang="da-DK" sz="2000" dirty="0" err="1" smtClean="0"/>
              <a:t>Lustrup-Damhus</a:t>
            </a:r>
            <a:endParaRPr lang="da-DK" sz="2000" dirty="0" smtClean="0"/>
          </a:p>
          <a:p>
            <a:pPr lvl="1"/>
            <a:r>
              <a:rPr lang="da-DK" sz="1500" dirty="0" smtClean="0"/>
              <a:t>Udarbejdet forslag til ny ”sort sol platform”</a:t>
            </a:r>
          </a:p>
          <a:p>
            <a:r>
              <a:rPr lang="da-DK" sz="2000" dirty="0" smtClean="0"/>
              <a:t>Grimstrup</a:t>
            </a:r>
          </a:p>
          <a:p>
            <a:pPr lvl="1"/>
            <a:r>
              <a:rPr lang="da-DK" sz="1500" dirty="0" smtClean="0"/>
              <a:t>Søger om tilskud til ny legeplads og realisering af frugttræsskov</a:t>
            </a:r>
          </a:p>
          <a:p>
            <a:r>
              <a:rPr lang="da-DK" sz="2000" dirty="0" smtClean="0"/>
              <a:t>Hunderup-Sejstrup</a:t>
            </a:r>
          </a:p>
          <a:p>
            <a:pPr lvl="1"/>
            <a:r>
              <a:rPr lang="da-DK" sz="1500" dirty="0" smtClean="0"/>
              <a:t>Ny cykel/gangsti gennem byen</a:t>
            </a:r>
          </a:p>
          <a:p>
            <a:pPr lvl="1"/>
            <a:r>
              <a:rPr lang="da-DK" sz="1500" dirty="0" smtClean="0"/>
              <a:t>Tilbud om forskønnelse af </a:t>
            </a:r>
            <a:r>
              <a:rPr lang="da-DK" sz="1500" dirty="0" err="1" smtClean="0"/>
              <a:t>Ribevej</a:t>
            </a:r>
            <a:endParaRPr lang="da-DK" sz="1500" dirty="0" smtClean="0"/>
          </a:p>
          <a:p>
            <a:r>
              <a:rPr lang="da-DK" sz="2000" dirty="0" err="1" smtClean="0"/>
              <a:t>Bryndum</a:t>
            </a:r>
            <a:endParaRPr lang="da-DK" sz="2000" dirty="0" smtClean="0"/>
          </a:p>
          <a:p>
            <a:pPr lvl="1"/>
            <a:r>
              <a:rPr lang="da-DK" sz="1500" dirty="0" smtClean="0"/>
              <a:t>Forskønnelse af midtbyen</a:t>
            </a:r>
          </a:p>
          <a:p>
            <a:r>
              <a:rPr lang="da-DK" sz="2000" dirty="0" err="1" smtClean="0"/>
              <a:t>Jernved-Jernvedlund</a:t>
            </a:r>
            <a:endParaRPr lang="da-DK" sz="2000" dirty="0" smtClean="0"/>
          </a:p>
          <a:p>
            <a:pPr lvl="1"/>
            <a:r>
              <a:rPr lang="da-DK" sz="1500" dirty="0" smtClean="0"/>
              <a:t>Ny legepark</a:t>
            </a:r>
          </a:p>
          <a:p>
            <a:pPr lvl="1"/>
            <a:r>
              <a:rPr lang="da-DK" sz="1500" dirty="0" smtClean="0"/>
              <a:t>Arbejder med forskønnelse af bymidten</a:t>
            </a:r>
          </a:p>
          <a:p>
            <a:endParaRPr lang="da-DK" sz="20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</p:spPr>
        <p:txBody>
          <a:bodyPr>
            <a:normAutofit fontScale="92500" lnSpcReduction="10000"/>
          </a:bodyPr>
          <a:lstStyle/>
          <a:p>
            <a:r>
              <a:rPr lang="da-DK" sz="2000" dirty="0" smtClean="0"/>
              <a:t>Vester Nebel</a:t>
            </a:r>
          </a:p>
          <a:p>
            <a:pPr lvl="1"/>
            <a:r>
              <a:rPr lang="da-DK" sz="1500" dirty="0" smtClean="0"/>
              <a:t>Søger om tilskud til ny bynær skov og park</a:t>
            </a:r>
          </a:p>
          <a:p>
            <a:r>
              <a:rPr lang="da-DK" sz="2000" dirty="0" smtClean="0"/>
              <a:t>Roager</a:t>
            </a:r>
          </a:p>
          <a:p>
            <a:pPr lvl="1"/>
            <a:r>
              <a:rPr lang="da-DK" sz="1500" dirty="0" smtClean="0"/>
              <a:t>Arbejder med ny ankomstplads ved hallen</a:t>
            </a:r>
          </a:p>
          <a:p>
            <a:r>
              <a:rPr lang="da-DK" sz="2000" dirty="0" err="1" smtClean="0"/>
              <a:t>Vilslev-Jedsted</a:t>
            </a:r>
            <a:endParaRPr lang="da-DK" sz="2000" dirty="0" smtClean="0"/>
          </a:p>
          <a:p>
            <a:pPr lvl="1"/>
            <a:r>
              <a:rPr lang="da-DK" sz="1500" dirty="0" smtClean="0"/>
              <a:t>Har fået tilskud til en ”lysende sti”</a:t>
            </a:r>
          </a:p>
          <a:p>
            <a:r>
              <a:rPr lang="da-DK" sz="2000" dirty="0" smtClean="0"/>
              <a:t>Mandø</a:t>
            </a:r>
          </a:p>
          <a:p>
            <a:pPr lvl="1"/>
            <a:r>
              <a:rPr lang="da-DK" sz="1500" dirty="0" smtClean="0"/>
              <a:t>Arbejder med nyt velkomstcenter</a:t>
            </a:r>
          </a:p>
          <a:p>
            <a:r>
              <a:rPr lang="da-DK" sz="2000" dirty="0" smtClean="0"/>
              <a:t>Farup</a:t>
            </a:r>
          </a:p>
          <a:p>
            <a:pPr lvl="1"/>
            <a:r>
              <a:rPr lang="da-DK" sz="1500" dirty="0" smtClean="0"/>
              <a:t>Nye ideer indarbejdes i </a:t>
            </a:r>
            <a:r>
              <a:rPr lang="da-DK" sz="1500" dirty="0" err="1" smtClean="0"/>
              <a:t>Multihaprojektet</a:t>
            </a:r>
            <a:endParaRPr lang="da-DK" sz="1500" dirty="0" smtClean="0"/>
          </a:p>
          <a:p>
            <a:r>
              <a:rPr lang="da-DK" sz="2000" dirty="0" smtClean="0"/>
              <a:t>Vejrup</a:t>
            </a:r>
          </a:p>
          <a:p>
            <a:pPr lvl="1"/>
            <a:r>
              <a:rPr lang="da-DK" sz="1500" dirty="0" smtClean="0"/>
              <a:t>Gadelysvisionerne realiseres</a:t>
            </a:r>
          </a:p>
          <a:p>
            <a:r>
              <a:rPr lang="da-DK" sz="2000" dirty="0" smtClean="0"/>
              <a:t>Guldager</a:t>
            </a:r>
          </a:p>
          <a:p>
            <a:pPr lvl="1"/>
            <a:r>
              <a:rPr lang="da-DK" sz="1500" dirty="0" smtClean="0"/>
              <a:t>Har anlagt ny mountainbike bane</a:t>
            </a:r>
            <a:endParaRPr lang="da-DK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b="1" dirty="0" smtClean="0"/>
              <a:t/>
            </a:r>
            <a:br>
              <a:rPr lang="da-DK" sz="3200" b="1" dirty="0" smtClean="0"/>
            </a:br>
            <a:r>
              <a:rPr lang="da-DK" sz="3200" b="1" dirty="0" smtClean="0"/>
              <a:t>Deltagere </a:t>
            </a:r>
            <a:r>
              <a:rPr lang="da-DK" sz="3200" b="1" dirty="0"/>
              <a:t>i </a:t>
            </a:r>
            <a:r>
              <a:rPr lang="da-DK" sz="3200" b="1" dirty="0" smtClean="0"/>
              <a:t>arbejdet med landsbyplanerne </a:t>
            </a:r>
            <a:br>
              <a:rPr lang="da-DK" sz="3200" b="1" dirty="0" smtClean="0"/>
            </a:br>
            <a:r>
              <a:rPr lang="da-DK" sz="3200" dirty="0"/>
              <a:t/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sz="2200" dirty="0" smtClean="0"/>
              <a:t>Følgegruppen:  </a:t>
            </a:r>
            <a:r>
              <a:rPr lang="da-DK" sz="2200" dirty="0"/>
              <a:t>- </a:t>
            </a:r>
            <a:r>
              <a:rPr lang="da-DK" sz="2200" dirty="0" smtClean="0"/>
              <a:t>en arbejdsgruppe på typisk </a:t>
            </a:r>
            <a:r>
              <a:rPr lang="da-DK" sz="2200" dirty="0"/>
              <a:t>5 personer fra lokalrådets </a:t>
            </a:r>
            <a:r>
              <a:rPr lang="da-DK" sz="2200" dirty="0" smtClean="0"/>
              <a:t>bestyrelse og/eller lokalt udpegede engagerede borgere. </a:t>
            </a:r>
            <a:endParaRPr lang="da-DK" sz="2200" dirty="0"/>
          </a:p>
          <a:p>
            <a:pPr lvl="0"/>
            <a:r>
              <a:rPr lang="da-DK" sz="2200" dirty="0" smtClean="0"/>
              <a:t>En administrativ arbejdsgruppe fra Vej &amp; Park og Plan. </a:t>
            </a:r>
          </a:p>
          <a:p>
            <a:pPr lvl="0"/>
            <a:r>
              <a:rPr lang="da-DK" sz="2200" dirty="0" smtClean="0"/>
              <a:t>En styregruppe med chefer fra Teknisk Forvaltning samt en repræsentant fra Sydvestjyske Museer </a:t>
            </a:r>
          </a:p>
          <a:p>
            <a:pPr lvl="0"/>
            <a:r>
              <a:rPr lang="da-DK" sz="2200" dirty="0" smtClean="0"/>
              <a:t>To landskabsarkitekttegnestuer og Vej &amp; Park:</a:t>
            </a:r>
          </a:p>
          <a:p>
            <a:pPr lvl="1"/>
            <a:r>
              <a:rPr lang="da-DK" sz="2200" dirty="0" smtClean="0"/>
              <a:t>Helene Plet og Christina Olsens tegnestuer (Øster Vedsted, </a:t>
            </a:r>
            <a:r>
              <a:rPr lang="da-DK" sz="2200" dirty="0" err="1" smtClean="0"/>
              <a:t>Endrup</a:t>
            </a:r>
            <a:r>
              <a:rPr lang="da-DK" sz="2200" dirty="0" smtClean="0"/>
              <a:t> og </a:t>
            </a:r>
            <a:r>
              <a:rPr lang="da-DK" sz="2200" dirty="0" err="1" smtClean="0"/>
              <a:t>Hostrup-Koksspang</a:t>
            </a:r>
            <a:r>
              <a:rPr lang="da-DK" sz="2200" dirty="0" smtClean="0"/>
              <a:t>)</a:t>
            </a:r>
          </a:p>
          <a:p>
            <a:pPr lvl="1"/>
            <a:r>
              <a:rPr lang="da-DK" sz="2200" dirty="0" smtClean="0"/>
              <a:t>Preben Skaarups Tegnestue (Skads-Andrup, </a:t>
            </a:r>
            <a:r>
              <a:rPr lang="da-DK" sz="2200" dirty="0" err="1" smtClean="0"/>
              <a:t>Varming</a:t>
            </a:r>
            <a:r>
              <a:rPr lang="da-DK" sz="2200" dirty="0" smtClean="0"/>
              <a:t> og Spandet)</a:t>
            </a:r>
            <a:endParaRPr lang="da-DK" sz="2200" dirty="0"/>
          </a:p>
          <a:p>
            <a:endParaRPr lang="da-DK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b="1" dirty="0" smtClean="0"/>
              <a:t>Arbejdsproces og tidsplan for landsbyplanerne</a:t>
            </a:r>
            <a:br>
              <a:rPr lang="da-DK" sz="3200" b="1" dirty="0" smtClean="0"/>
            </a:br>
            <a:r>
              <a:rPr lang="da-DK" sz="3200" b="1" dirty="0" smtClean="0"/>
              <a:t> (1)</a:t>
            </a:r>
            <a:r>
              <a:rPr lang="da-DK" sz="3200" dirty="0"/>
              <a:t/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20000"/>
              </a:lnSpc>
            </a:pPr>
            <a:r>
              <a:rPr lang="da-DK" sz="5500" dirty="0" smtClean="0"/>
              <a:t>Introduktionsmøde for de 6 landsbyers lokalråd 7.marts</a:t>
            </a:r>
            <a:endParaRPr lang="da-DK" sz="5500" dirty="0"/>
          </a:p>
          <a:p>
            <a:pPr lvl="0">
              <a:lnSpc>
                <a:spcPct val="120000"/>
              </a:lnSpc>
            </a:pPr>
            <a:r>
              <a:rPr lang="da-DK" sz="5500" dirty="0" smtClean="0"/>
              <a:t>Workshopmøder afholdes i hver landsby marts-april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a-DK" sz="5500" dirty="0" smtClean="0"/>
              <a:t>blandt de mange idéer udvælges 3 hovedindsatsområder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a-DK" sz="5500" dirty="0" smtClean="0"/>
              <a:t>følgegruppen vælges</a:t>
            </a:r>
            <a:endParaRPr lang="da-DK" sz="5500" dirty="0"/>
          </a:p>
          <a:p>
            <a:pPr>
              <a:lnSpc>
                <a:spcPct val="120000"/>
              </a:lnSpc>
            </a:pPr>
            <a:r>
              <a:rPr lang="da-DK" sz="5500" dirty="0" smtClean="0"/>
              <a:t>Konsulenterne bearbejder de indkomne idéer på skitseniveau</a:t>
            </a:r>
          </a:p>
          <a:p>
            <a:pPr lvl="0">
              <a:lnSpc>
                <a:spcPct val="120000"/>
              </a:lnSpc>
            </a:pPr>
            <a:r>
              <a:rPr lang="da-DK" sz="5500" dirty="0" smtClean="0"/>
              <a:t>Registreringer, analyser og skitseoplæg til indsatsområderne præsenteres 1. gang for lokalrådet / følgegruppen i maj</a:t>
            </a:r>
            <a:endParaRPr lang="da-DK" sz="5500" dirty="0"/>
          </a:p>
          <a:p>
            <a:pPr lvl="0">
              <a:lnSpc>
                <a:spcPct val="120000"/>
              </a:lnSpc>
            </a:pPr>
            <a:r>
              <a:rPr lang="da-DK" sz="5500" dirty="0" smtClean="0"/>
              <a:t>Lokalrådet / følgegruppen koordinerer med baglandet og kommenterer på materialet</a:t>
            </a:r>
          </a:p>
          <a:p>
            <a:pPr lvl="0">
              <a:lnSpc>
                <a:spcPct val="120000"/>
              </a:lnSpc>
            </a:pPr>
            <a:r>
              <a:rPr lang="da-DK" sz="5500" dirty="0" smtClean="0"/>
              <a:t>Konsulenterne tilretter og færdiggør landsbyplanerne</a:t>
            </a:r>
          </a:p>
          <a:p>
            <a:pPr lvl="0">
              <a:lnSpc>
                <a:spcPct val="120000"/>
              </a:lnSpc>
            </a:pPr>
            <a:r>
              <a:rPr lang="da-DK" sz="5500" dirty="0" smtClean="0"/>
              <a:t>Udkastet til de færdige landsbyplaner samt de detaljerede skitser for indsatsområderne fremlægges til godkendelse for lokalrådet / følgegruppen inden sommerferien</a:t>
            </a:r>
          </a:p>
          <a:p>
            <a:pPr lvl="0">
              <a:lnSpc>
                <a:spcPct val="120000"/>
              </a:lnSpc>
            </a:pPr>
            <a:r>
              <a:rPr lang="da-DK" sz="5500" dirty="0" smtClean="0"/>
              <a:t>Lokalrådet koordinerer med baglandet og kommenterer/godkender konsulenternes udkast </a:t>
            </a:r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b="1" dirty="0" smtClean="0"/>
              <a:t>Arbejdsproces og tidsplan for landsbyplanerne</a:t>
            </a:r>
            <a:br>
              <a:rPr lang="da-DK" sz="3200" b="1" dirty="0" smtClean="0"/>
            </a:br>
            <a:r>
              <a:rPr lang="da-DK" sz="3200" b="1" dirty="0" smtClean="0"/>
              <a:t> (2)</a:t>
            </a:r>
            <a:r>
              <a:rPr lang="da-DK" sz="3200" dirty="0"/>
              <a:t/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600399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r>
              <a:rPr lang="da-DK" sz="1800" dirty="0" smtClean="0"/>
              <a:t>Sommerferie</a:t>
            </a:r>
          </a:p>
          <a:p>
            <a:pPr lvl="0">
              <a:lnSpc>
                <a:spcPct val="120000"/>
              </a:lnSpc>
            </a:pPr>
            <a:r>
              <a:rPr lang="da-DK" sz="1800" dirty="0" smtClean="0"/>
              <a:t>Der læses en sidste korrektur og planerne sendes til trykning primo august 2012</a:t>
            </a:r>
          </a:p>
          <a:p>
            <a:pPr lvl="0">
              <a:lnSpc>
                <a:spcPct val="120000"/>
              </a:lnSpc>
            </a:pPr>
            <a:r>
              <a:rPr lang="da-DK" sz="1800" dirty="0" smtClean="0"/>
              <a:t>Udvalgsbehandling ultimo august 2012</a:t>
            </a:r>
          </a:p>
          <a:p>
            <a:pPr lvl="0">
              <a:lnSpc>
                <a:spcPct val="120000"/>
              </a:lnSpc>
            </a:pPr>
            <a:r>
              <a:rPr lang="da-DK" sz="1800" dirty="0" smtClean="0"/>
              <a:t>Borgermøder med præsentation af Landsbyplanerne september-oktober 2012</a:t>
            </a:r>
          </a:p>
          <a:p>
            <a:pPr lvl="0">
              <a:lnSpc>
                <a:spcPct val="120000"/>
              </a:lnSpc>
            </a:pPr>
            <a:r>
              <a:rPr lang="da-DK" sz="1800" dirty="0" smtClean="0"/>
              <a:t>8 ugers offentlig høring</a:t>
            </a:r>
          </a:p>
          <a:p>
            <a:pPr lvl="0">
              <a:lnSpc>
                <a:spcPct val="120000"/>
              </a:lnSpc>
            </a:pPr>
            <a:r>
              <a:rPr lang="da-DK" sz="1800" dirty="0" smtClean="0"/>
              <a:t>Lokalrådet / følgegruppen kommenterer på de indkomne høringssvar</a:t>
            </a:r>
          </a:p>
          <a:p>
            <a:pPr lvl="0">
              <a:lnSpc>
                <a:spcPct val="120000"/>
              </a:lnSpc>
            </a:pPr>
            <a:r>
              <a:rPr lang="da-DK" sz="1800" dirty="0" smtClean="0"/>
              <a:t>Landsbyplanerne tilrettes sidste gang</a:t>
            </a:r>
          </a:p>
          <a:p>
            <a:pPr lvl="0">
              <a:lnSpc>
                <a:spcPct val="120000"/>
              </a:lnSpc>
            </a:pPr>
            <a:r>
              <a:rPr lang="da-DK" sz="1800" dirty="0" smtClean="0"/>
              <a:t>Landsbyplanerne vedtages af Byrådet december 2012 / januar 2013</a:t>
            </a:r>
          </a:p>
          <a:p>
            <a:pPr lvl="0">
              <a:lnSpc>
                <a:spcPct val="120000"/>
              </a:lnSpc>
            </a:pPr>
            <a:r>
              <a:rPr lang="da-DK" sz="1800" dirty="0" smtClean="0"/>
              <a:t>Planerne lægges ud på </a:t>
            </a:r>
            <a:r>
              <a:rPr lang="da-DK" sz="1800" dirty="0"/>
              <a:t>kommunens </a:t>
            </a:r>
            <a:r>
              <a:rPr lang="da-DK" sz="1800" dirty="0" smtClean="0"/>
              <a:t>hjemmeside</a:t>
            </a:r>
          </a:p>
          <a:p>
            <a:pPr lvl="0">
              <a:lnSpc>
                <a:spcPct val="120000"/>
              </a:lnSpc>
            </a:pPr>
            <a:endParaRPr lang="da-DK" sz="1800" dirty="0" smtClean="0"/>
          </a:p>
          <a:p>
            <a:pPr lvl="0" algn="ctr">
              <a:lnSpc>
                <a:spcPct val="120000"/>
              </a:lnSpc>
              <a:buNone/>
            </a:pPr>
            <a:r>
              <a:rPr lang="da-DK" sz="2400" b="1" dirty="0" smtClean="0">
                <a:solidFill>
                  <a:srgbClr val="FFFF00"/>
                </a:solidFill>
              </a:rPr>
              <a:t>Foreløbig tidsplan udleveres efter mødet</a:t>
            </a:r>
            <a:endParaRPr lang="da-DK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Forslag til afholdelse af workshopmøder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da-DK" sz="2200" dirty="0" smtClean="0"/>
              <a:t>Alle workshopmøder varer fra klokken 19:00 –  ca. 21:30</a:t>
            </a:r>
          </a:p>
          <a:p>
            <a:pPr algn="ctr">
              <a:buNone/>
            </a:pPr>
            <a:r>
              <a:rPr lang="da-DK" sz="2200" dirty="0" smtClean="0"/>
              <a:t>Workshopmøderne afholdes lokalt</a:t>
            </a:r>
          </a:p>
          <a:p>
            <a:pPr marL="971550" lvl="1" indent="-514350"/>
            <a:r>
              <a:rPr lang="da-DK" sz="3200" dirty="0" smtClean="0">
                <a:solidFill>
                  <a:srgbClr val="FFFF00"/>
                </a:solidFill>
              </a:rPr>
              <a:t>Onsdag d. 28. marts i Skads-Andrup</a:t>
            </a:r>
          </a:p>
          <a:p>
            <a:pPr marL="971550" lvl="1" indent="-514350"/>
            <a:r>
              <a:rPr lang="da-DK" sz="3200" dirty="0" smtClean="0">
                <a:solidFill>
                  <a:srgbClr val="FFFF00"/>
                </a:solidFill>
              </a:rPr>
              <a:t>Torsdag d. 29. marts i Øster Vedsted</a:t>
            </a:r>
          </a:p>
          <a:p>
            <a:pPr marL="971550" lvl="1" indent="-514350"/>
            <a:r>
              <a:rPr lang="da-DK" sz="3200" dirty="0" smtClean="0">
                <a:solidFill>
                  <a:srgbClr val="FFFF00"/>
                </a:solidFill>
              </a:rPr>
              <a:t>Tirsdag d. 10. april i </a:t>
            </a:r>
            <a:r>
              <a:rPr lang="da-DK" sz="3200" dirty="0" err="1" smtClean="0">
                <a:solidFill>
                  <a:srgbClr val="FFFF00"/>
                </a:solidFill>
              </a:rPr>
              <a:t>Endrup</a:t>
            </a:r>
            <a:endParaRPr lang="da-DK" sz="3200" dirty="0" smtClean="0">
              <a:solidFill>
                <a:srgbClr val="FFFF00"/>
              </a:solidFill>
            </a:endParaRPr>
          </a:p>
          <a:p>
            <a:pPr marL="971550" lvl="1" indent="-514350"/>
            <a:r>
              <a:rPr lang="da-DK" sz="3200" dirty="0" smtClean="0">
                <a:solidFill>
                  <a:srgbClr val="FFFF00"/>
                </a:solidFill>
              </a:rPr>
              <a:t>Torsdag d. 12. april i </a:t>
            </a:r>
            <a:r>
              <a:rPr lang="da-DK" sz="3200" dirty="0" err="1" smtClean="0">
                <a:solidFill>
                  <a:srgbClr val="FFFF00"/>
                </a:solidFill>
              </a:rPr>
              <a:t>Hostrup-Koksspang</a:t>
            </a:r>
            <a:endParaRPr lang="da-DK" sz="3200" dirty="0" smtClean="0">
              <a:solidFill>
                <a:srgbClr val="FFFF00"/>
              </a:solidFill>
            </a:endParaRPr>
          </a:p>
          <a:p>
            <a:pPr marL="971550" lvl="1" indent="-514350"/>
            <a:r>
              <a:rPr lang="da-DK" sz="3200" dirty="0" smtClean="0">
                <a:solidFill>
                  <a:srgbClr val="FFFF00"/>
                </a:solidFill>
              </a:rPr>
              <a:t>Mandag d. 16. april i Spandet</a:t>
            </a:r>
          </a:p>
          <a:p>
            <a:pPr marL="971550" lvl="1" indent="-514350"/>
            <a:r>
              <a:rPr lang="da-DK" sz="3200" dirty="0" smtClean="0">
                <a:solidFill>
                  <a:srgbClr val="FFFF00"/>
                </a:solidFill>
              </a:rPr>
              <a:t>Tirsdag d. 17. april i </a:t>
            </a:r>
            <a:r>
              <a:rPr lang="da-DK" sz="3200" dirty="0" err="1" smtClean="0">
                <a:solidFill>
                  <a:srgbClr val="FFFF00"/>
                </a:solidFill>
              </a:rPr>
              <a:t>Varming</a:t>
            </a:r>
            <a:endParaRPr lang="da-DK" sz="3200" dirty="0" smtClean="0">
              <a:solidFill>
                <a:srgbClr val="FFFF00"/>
              </a:solidFill>
            </a:endParaRPr>
          </a:p>
        </p:txBody>
      </p:sp>
      <p:pic>
        <p:nvPicPr>
          <p:cNvPr id="7" name="Pladsholder til indhold 6" descr="P1030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1045</Words>
  <Application>Microsoft Office PowerPoint</Application>
  <PresentationFormat>Skærmshow (4:3)</PresentationFormat>
  <Paragraphs>179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Kontortema</vt:lpstr>
      <vt:lpstr>6 landsbyplaner i 2012 Endrup, Hostrup-Koksspang, Spandet, Øster Vedsted, Skads-Andrup og Varming</vt:lpstr>
      <vt:lpstr>Landsbyplaner 2009-2012</vt:lpstr>
      <vt:lpstr>Formålet med landsbyplanerne </vt:lpstr>
      <vt:lpstr>Hvilke landsbyer og hvornår?  </vt:lpstr>
      <vt:lpstr>Hvad har man hidtil opnået med landsbyplanerne?</vt:lpstr>
      <vt:lpstr> Deltagere i arbejdet med landsbyplanerne   </vt:lpstr>
      <vt:lpstr>Arbejdsproces og tidsplan for landsbyplanerne  (1) </vt:lpstr>
      <vt:lpstr>Arbejdsproces og tidsplan for landsbyplanerne  (2) </vt:lpstr>
      <vt:lpstr>Forslag til afholdelse af workshopmøder</vt:lpstr>
      <vt:lpstr>Hva’ så nu?</vt:lpstr>
    </vt:vector>
  </TitlesOfParts>
  <Company>Esbjerg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Steen</dc:creator>
  <cp:lastModifiedBy>Steen</cp:lastModifiedBy>
  <cp:revision>201</cp:revision>
  <dcterms:created xsi:type="dcterms:W3CDTF">2010-04-16T06:47:45Z</dcterms:created>
  <dcterms:modified xsi:type="dcterms:W3CDTF">2012-03-08T11:38:45Z</dcterms:modified>
</cp:coreProperties>
</file>