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74" r:id="rId4"/>
    <p:sldId id="316" r:id="rId5"/>
    <p:sldId id="293" r:id="rId6"/>
    <p:sldId id="329" r:id="rId7"/>
    <p:sldId id="330" r:id="rId8"/>
    <p:sldId id="295" r:id="rId9"/>
    <p:sldId id="296" r:id="rId10"/>
    <p:sldId id="289" r:id="rId11"/>
    <p:sldId id="307" r:id="rId12"/>
    <p:sldId id="280" r:id="rId13"/>
    <p:sldId id="294" r:id="rId14"/>
    <p:sldId id="324" r:id="rId15"/>
    <p:sldId id="328" r:id="rId16"/>
    <p:sldId id="284" r:id="rId17"/>
    <p:sldId id="309" r:id="rId18"/>
    <p:sldId id="299" r:id="rId19"/>
    <p:sldId id="315" r:id="rId20"/>
    <p:sldId id="300" r:id="rId21"/>
    <p:sldId id="301" r:id="rId22"/>
    <p:sldId id="323" r:id="rId23"/>
    <p:sldId id="320" r:id="rId24"/>
    <p:sldId id="321" r:id="rId25"/>
    <p:sldId id="332" r:id="rId26"/>
    <p:sldId id="333" r:id="rId27"/>
    <p:sldId id="325" r:id="rId28"/>
    <p:sldId id="327" r:id="rId29"/>
    <p:sldId id="326" r:id="rId30"/>
    <p:sldId id="331" r:id="rId31"/>
    <p:sldId id="290" r:id="rId32"/>
  </p:sldIdLst>
  <p:sldSz cx="9144000" cy="5143500" type="screen16x9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232" autoAdjust="0"/>
  </p:normalViewPr>
  <p:slideViewPr>
    <p:cSldViewPr>
      <p:cViewPr>
        <p:scale>
          <a:sx n="98" d="100"/>
          <a:sy n="98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1A11FC9-D868-4088-B11E-EBE998A013BC}" type="datetimeFigureOut">
              <a:rPr lang="da-DK" smtClean="0"/>
              <a:pPr/>
              <a:t>11-03-2015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583DBCD-266D-4437-8101-A417CEF4EC4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6664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56B01E2E-5C14-45CA-ACF5-E957C101DC24}" type="datetimeFigureOut">
              <a:rPr lang="da-DK" smtClean="0"/>
              <a:pPr/>
              <a:t>11-03-2015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7" rIns="95553" bIns="4777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3" tIns="47777" rIns="95553" bIns="47777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660D78A1-67A0-47B9-A9EF-F09EE0810AE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807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første område, der bliver renoveret, vil være regionalbusterminalen (Rutebilstationen). Det betyder, at </a:t>
            </a:r>
            <a:r>
              <a:rPr lang="da-DK" dirty="0" err="1" smtClean="0"/>
              <a:t>regionalbussernes</a:t>
            </a:r>
            <a:r>
              <a:rPr lang="da-DK" dirty="0" smtClean="0"/>
              <a:t> holdepladser flyttes til Banegårdspladsen fra og med uge 42 (2014).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Slides</a:t>
            </a:r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vedr. p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rioritering af trafiksikkerhedsfremmende foranstaltninger for de projekter som IKKE får direkte afslag eller udføres for driftsmidler med det samme. </a:t>
            </a:r>
            <a:endParaRPr lang="da-DK" dirty="0" smtClean="0"/>
          </a:p>
          <a:p>
            <a:r>
              <a:rPr lang="da-DK" dirty="0" smtClean="0"/>
              <a:t>Trafiksikkerhedsarbejdet i Esbjerg Kommune har resulteret i en betydelig reduktion i antallet af dræbte og tilskadekomne i trafikken. Fra 2007 til 2012 er der således næsten 40 % færre dræbte og tilskadekomne på kommunens vejnet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Trafiksikkerhedsarbejdet i Esbjerg Kommune har resulteret i en betydelig reduktion i antallet af dræbte og tilskadekomne i trafikken. Fra 2007 til 2012 er der således næsten 40 % færre dræbte og tilskadekomne på kommunens vejnet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er ikke afsat økonomi til gennemførelse af de aktuelle projekter jf. Bramming Trafikplan. </a:t>
            </a:r>
          </a:p>
          <a:p>
            <a:endParaRPr lang="da-D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Som grundlag for Trafikplanen har Esbjerg Kommune opstillet en række overordnede fokusområder for de trafikale forhold og udfordringer i Bramming. I trafikplanen beskrives udfordringer og løsningsmuligheder, herunder effektskøn for 11 strækninger/lokaliteter i Bramming, herunder bl.a. Storegade, Viadukten og Borgergade, hvor der er udarbejdet forslag til projekter. Trafikplanen indeholder også forslag til en vej- og stinets klassificering for Bramming. Klassificeringen beskriver det overordnede vej- og stinets funktion, herunder hvilke veje og stier, der vil bære de største trafikmængder.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Stirenovering</a:t>
            </a:r>
            <a:r>
              <a:rPr lang="da-DK" dirty="0" smtClean="0"/>
              <a:t> </a:t>
            </a:r>
            <a:r>
              <a:rPr lang="da-DK" dirty="0" err="1" smtClean="0"/>
              <a:t>Vestskoven</a:t>
            </a:r>
            <a:r>
              <a:rPr lang="da-DK" dirty="0" smtClean="0"/>
              <a:t>: Se kort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Grøn: stier der kan renoveres nu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Orange: stier der først kan renoveres når ekstern entreprenør er færdig med udtynding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Lilla skraveret: område eksterne entreprenør udtynder nu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Rød skraveret: område hvor der knuses buske for at sikre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fritrum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omkring sti, det er kommunen entreprenører som udføre arbejdet.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Parkering v. Hundeskov: Baggrund</a:t>
            </a:r>
            <a:r>
              <a:rPr lang="da-DK" baseline="0" dirty="0" smtClean="0"/>
              <a:t> i </a:t>
            </a:r>
            <a:r>
              <a:rPr lang="da-DK" dirty="0" smtClean="0"/>
              <a:t>problemer med parkering. Kræver dispensation, som ikke er på plads endnu.</a:t>
            </a:r>
            <a:r>
              <a:rPr lang="da-DK" baseline="0" dirty="0" smtClean="0"/>
              <a:t> </a:t>
            </a:r>
          </a:p>
          <a:p>
            <a:endParaRPr lang="da-DK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Alle tiltag er igangsat  og forventes afsluttet i 2015.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Etape 0 påbegyndes</a:t>
            </a:r>
            <a:r>
              <a:rPr lang="da-DK" b="1" baseline="0" dirty="0" smtClean="0"/>
              <a:t> uge 11 2015</a:t>
            </a:r>
          </a:p>
          <a:p>
            <a:pPr algn="l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Udbudstidsplanen er som følger: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Udbud: 8. januar 2015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Licitation: 2. februar 2015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Kontrakt: 16. februar 2015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Opstart: snarest muligt,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forbelastning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ved rundkørslen skal være færdiggjort den 15. marts 2015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Færdiggørelse: 31. december 2015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Aflevering: 1. juni 2016 (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slidlag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græssåning finisharbejder m.v.)</a:t>
            </a:r>
          </a:p>
          <a:p>
            <a:pPr algn="l"/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Landgangen har sammenhæng til Supercykelstiprojektet og Havnepromenaden hænger</a:t>
            </a:r>
            <a:r>
              <a:rPr lang="da-DK" baseline="0" dirty="0" smtClean="0">
                <a:solidFill>
                  <a:srgbClr val="FF0000"/>
                </a:solidFill>
              </a:rPr>
              <a:t> udover Landgangen også sammen med den </a:t>
            </a:r>
            <a:r>
              <a:rPr lang="da-DK" baseline="0" dirty="0" err="1" smtClean="0">
                <a:solidFill>
                  <a:srgbClr val="FF0000"/>
                </a:solidFill>
              </a:rPr>
              <a:t>øst-vest</a:t>
            </a:r>
            <a:r>
              <a:rPr lang="da-DK" baseline="0" dirty="0" smtClean="0">
                <a:solidFill>
                  <a:srgbClr val="FF0000"/>
                </a:solidFill>
              </a:rPr>
              <a:t> gående </a:t>
            </a:r>
            <a:r>
              <a:rPr lang="da-DK" dirty="0" smtClean="0">
                <a:solidFill>
                  <a:srgbClr val="FF0000"/>
                </a:solidFill>
              </a:rPr>
              <a:t>”</a:t>
            </a:r>
            <a:r>
              <a:rPr lang="da-DK" dirty="0" err="1" smtClean="0">
                <a:solidFill>
                  <a:srgbClr val="FF0000"/>
                </a:solidFill>
              </a:rPr>
              <a:t>Kleve-stien</a:t>
            </a:r>
            <a:r>
              <a:rPr lang="da-DK" dirty="0" smtClean="0">
                <a:solidFill>
                  <a:srgbClr val="FF0000"/>
                </a:solidFill>
              </a:rPr>
              <a:t>”.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da-DK" b="0" dirty="0" smtClean="0"/>
              <a:t>Strækningen mellem Smedegade og Jyllandsgade blev gravet op fra uge 34 til 48, hvor Esbjerg Forsyning arbejdede med ledningsarbejde. Herefter blev der lagt et midlertidigt </a:t>
            </a:r>
            <a:r>
              <a:rPr lang="da-DK" b="0" dirty="0" err="1" smtClean="0"/>
              <a:t>asfaltlag</a:t>
            </a:r>
            <a:r>
              <a:rPr lang="da-DK" b="0" dirty="0" smtClean="0"/>
              <a:t>, og fra uge 10 til 25 2015 ryger asfalten af igen og den nye belægning bliver lagt.</a:t>
            </a:r>
          </a:p>
          <a:p>
            <a:pPr fontAlgn="base"/>
            <a:r>
              <a:rPr lang="da-DK" b="0" dirty="0" smtClean="0"/>
              <a:t>Dernæst forventes ledningsarbejder fra uge 2-18 i 2015 på strækningen mellem Jyllandsgade og Kirkegade, og belægningsarbejde i perioden uge 26 til 40 i 2015.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er i løbet af 2014 gennemført en nærmere analyse inden for hvert af disse temaer. Analysen har dannet baggrund for en række udvalgte konkrete projektlokaliteter og –tiltag. Disse er samlet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da-DK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Projektkatalog</a:t>
            </a:r>
            <a:r>
              <a:rPr lang="da-DK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 21.10.2014 for Esbjerg som Trafiksikkerhedsby. 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 hvert af de 5 temaer er der en økonomisk ramme, som de enkelte projekter i følge Vejdirektoratets tilsagn skal holdes inden for.</a:t>
            </a:r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Forelagt Teknik &amp; Byggeudvalget (november 2014)</a:t>
            </a:r>
          </a:p>
          <a:p>
            <a:pPr lvl="0"/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aseline="0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78A1-67A0-47B9-A9EF-F09EE0810AEB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sagsmap3\opgaver\Faellesforv\Designmanual_2013-\Widescreen_ppt\widescreen_16-9_udkast1a_s1_288-288_anti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6472808" cy="1102519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5536" y="2139702"/>
            <a:ext cx="6472808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med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555526"/>
            <a:ext cx="75608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tabLst/>
              <a:defRPr sz="3000" b="1" baseline="0"/>
            </a:lvl1pPr>
          </a:lstStyle>
          <a:p>
            <a:r>
              <a:rPr lang="da-DK" dirty="0" smtClean="0"/>
              <a:t>Skriv overskrift</a:t>
            </a:r>
            <a:endParaRPr lang="da-DK" dirty="0"/>
          </a:p>
        </p:txBody>
      </p:sp>
      <p:sp>
        <p:nvSpPr>
          <p:cNvPr id="4" name="Pladsholder til indhold 2"/>
          <p:cNvSpPr>
            <a:spLocks noGrp="1"/>
          </p:cNvSpPr>
          <p:nvPr>
            <p:ph idx="11" hasCustomPrompt="1"/>
          </p:nvPr>
        </p:nvSpPr>
        <p:spPr>
          <a:xfrm>
            <a:off x="1043608" y="1275606"/>
            <a:ext cx="7560840" cy="3744416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3383CC"/>
              </a:buClr>
              <a:buSzPct val="100000"/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14375" indent="-276225">
              <a:buClr>
                <a:srgbClr val="0083CC"/>
              </a:buClr>
              <a:buSzPct val="120000"/>
              <a:buFont typeface="Tahoma" pitchFamily="34" charset="0"/>
              <a:buChar char="◦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6205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19250" indent="-276225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Tahoma" pitchFamily="34" charset="0"/>
              <a:buChar char="◦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Courier New" pitchFamily="49" charset="0"/>
              <a:buChar char="o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a-DK" dirty="0" smtClean="0"/>
              <a:t>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uden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555526"/>
            <a:ext cx="75608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tabLst/>
              <a:defRPr sz="3000" b="1" baseline="0"/>
            </a:lvl1pPr>
          </a:lstStyle>
          <a:p>
            <a:r>
              <a:rPr lang="da-DK" dirty="0" smtClean="0"/>
              <a:t>Skriv overskrift</a:t>
            </a:r>
            <a:endParaRPr lang="da-DK" dirty="0"/>
          </a:p>
        </p:txBody>
      </p:sp>
      <p:sp>
        <p:nvSpPr>
          <p:cNvPr id="4" name="Pladsholder til indhold 2"/>
          <p:cNvSpPr>
            <a:spLocks noGrp="1"/>
          </p:cNvSpPr>
          <p:nvPr>
            <p:ph idx="11" hasCustomPrompt="1"/>
          </p:nvPr>
        </p:nvSpPr>
        <p:spPr>
          <a:xfrm>
            <a:off x="1043608" y="1275606"/>
            <a:ext cx="7560840" cy="3744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383CC"/>
              </a:buClr>
              <a:buSzPct val="100000"/>
              <a:buFontTx/>
              <a:buNone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14375" indent="-276225">
              <a:buClr>
                <a:srgbClr val="0083CC"/>
              </a:buClr>
              <a:buSzPct val="120000"/>
              <a:buFont typeface="Tahoma" pitchFamily="34" charset="0"/>
              <a:buNone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6205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19250" indent="-276225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Tahoma" pitchFamily="34" charset="0"/>
              <a:buChar char="◦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Courier New" pitchFamily="49" charset="0"/>
              <a:buChar char="o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a-DK" dirty="0" smtClean="0"/>
              <a:t>Tekst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555526"/>
            <a:ext cx="75608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tabLst/>
              <a:defRPr sz="3000" b="1" baseline="0"/>
            </a:lvl1pPr>
          </a:lstStyle>
          <a:p>
            <a:r>
              <a:rPr lang="da-DK" dirty="0" smtClean="0"/>
              <a:t>Skriv overskrift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1" hasCustomPrompt="1"/>
          </p:nvPr>
        </p:nvSpPr>
        <p:spPr>
          <a:xfrm>
            <a:off x="1043608" y="1275606"/>
            <a:ext cx="3600400" cy="3744416"/>
          </a:xfrm>
          <a:prstGeom prst="rect">
            <a:avLst/>
          </a:prstGeom>
        </p:spPr>
        <p:txBody>
          <a:bodyPr/>
          <a:lstStyle>
            <a:lvl1pPr marL="269875" indent="-269875">
              <a:buClr>
                <a:srgbClr val="3383CC"/>
              </a:buClr>
              <a:buSzPct val="100000"/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14375" indent="-276225">
              <a:buClr>
                <a:srgbClr val="0083CC"/>
              </a:buClr>
              <a:buSzPct val="120000"/>
              <a:buFont typeface="Tahoma" pitchFamily="34" charset="0"/>
              <a:buChar char="◦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6205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19250" indent="-276225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Tahoma" pitchFamily="34" charset="0"/>
              <a:buChar char="◦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Courier New" pitchFamily="49" charset="0"/>
              <a:buChar char="o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a-DK" dirty="0" smtClean="0"/>
              <a:t>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5004048" y="1275606"/>
            <a:ext cx="3600400" cy="3744416"/>
          </a:xfrm>
          <a:prstGeom prst="rect">
            <a:avLst/>
          </a:prstGeom>
        </p:spPr>
        <p:txBody>
          <a:bodyPr/>
          <a:lstStyle>
            <a:lvl1pPr marL="269875" indent="-269875">
              <a:buClr>
                <a:srgbClr val="3383CC"/>
              </a:buClr>
              <a:buSzPct val="100000"/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14375" indent="-276225">
              <a:buClr>
                <a:srgbClr val="0083CC"/>
              </a:buClr>
              <a:buSzPct val="120000"/>
              <a:buFont typeface="Tahoma" pitchFamily="34" charset="0"/>
              <a:buChar char="◦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6205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19250" indent="-276225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Tahoma" pitchFamily="34" charset="0"/>
              <a:buChar char="◦"/>
              <a:defRPr sz="17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Courier New" pitchFamily="49" charset="0"/>
              <a:buChar char="o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a-DK" dirty="0" smtClean="0"/>
              <a:t>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555526"/>
            <a:ext cx="75608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tabLst/>
              <a:defRPr sz="3000" b="1" baseline="0"/>
            </a:lvl1pPr>
          </a:lstStyle>
          <a:p>
            <a:r>
              <a:rPr lang="da-DK" dirty="0" smtClean="0"/>
              <a:t>Skriv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043608" y="1275606"/>
            <a:ext cx="7560840" cy="3744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2925" indent="-285750">
              <a:buFont typeface="Arial" pitchFamily="34" charset="0"/>
              <a:buChar char="•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28600">
              <a:buFont typeface="Arial" panose="020B0604020202020204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286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Courier New" pitchFamily="49" charset="0"/>
              <a:buChar char="o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a-DK" dirty="0" smtClean="0"/>
              <a:t>Indsæt illustration – brug ikonerne i midten</a:t>
            </a:r>
          </a:p>
        </p:txBody>
      </p:sp>
    </p:spTree>
    <p:extLst>
      <p:ext uri="{BB962C8B-B14F-4D97-AF65-F5344CB8AC3E}">
        <p14:creationId xmlns:p14="http://schemas.microsoft.com/office/powerpoint/2010/main" xmlns="" val="216825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38000" y="248400"/>
            <a:ext cx="8190000" cy="489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2925" indent="-285750">
              <a:buFont typeface="Arial" pitchFamily="34" charset="0"/>
              <a:buChar char="•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28600">
              <a:buFont typeface="Arial" panose="020B0604020202020204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286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Courier New" pitchFamily="49" charset="0"/>
              <a:buChar char="o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a-DK" dirty="0" smtClean="0"/>
              <a:t>Indsæt illustration – brug ikonerne i midten</a:t>
            </a:r>
          </a:p>
        </p:txBody>
      </p:sp>
    </p:spTree>
    <p:extLst>
      <p:ext uri="{BB962C8B-B14F-4D97-AF65-F5344CB8AC3E}">
        <p14:creationId xmlns:p14="http://schemas.microsoft.com/office/powerpoint/2010/main" xmlns="" val="164062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 2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555526"/>
            <a:ext cx="75608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tabLst/>
              <a:defRPr sz="3000" b="1" baseline="0"/>
            </a:lvl1pPr>
          </a:lstStyle>
          <a:p>
            <a:r>
              <a:rPr lang="da-DK" dirty="0" smtClean="0"/>
              <a:t>Skriv overskrift dette layout skal slettes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043608" y="1275606"/>
            <a:ext cx="7560840" cy="3744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2925" indent="-285750">
              <a:buFont typeface="Arial" pitchFamily="34" charset="0"/>
              <a:buChar char="•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28600">
              <a:buFont typeface="Arial" panose="020B0604020202020204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286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Courier New" pitchFamily="49" charset="0"/>
              <a:buChar char="o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a-DK" dirty="0" smtClean="0"/>
              <a:t>Indsæt billede eller tekst – brug ikonerne i midten</a:t>
            </a:r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xmlns="" val="216825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:\sagsmap3\opgaver\Faellesforv\Designmanual_2013-\Widescreen_ppt\widescreen_16-9_udkast1a_s2_72-w3200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67" r:id="rId4"/>
    <p:sldLayoutId id="2147483664" r:id="rId5"/>
    <p:sldLayoutId id="2147483663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0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bjergkommune.dk/borger/vej-og-trafik/trafikplanl%C3%A6gning/trafiksikkerhedsplan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er.esbjergkommune.d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V:\esbjergstrand.avi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Inspirations- og orienteringsmøder mellem lokalrådene og Vej &amp; Park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Marts 2015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Renovering af Kongensgade i Esbjerg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560840" cy="1512168"/>
          </a:xfrm>
        </p:spPr>
        <p:txBody>
          <a:bodyPr/>
          <a:lstStyle/>
          <a:p>
            <a:pPr marL="457200" indent="-457200"/>
            <a:r>
              <a:rPr lang="da-DK" b="1" dirty="0" smtClean="0"/>
              <a:t>Status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u="sng" dirty="0" err="1" smtClean="0"/>
              <a:t>Smedegade-Jyllandsgade</a:t>
            </a:r>
            <a:r>
              <a:rPr lang="da-DK" u="sng" dirty="0" smtClean="0"/>
              <a:t>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Ledningsarbejder er gennemført. </a:t>
            </a:r>
            <a:br>
              <a:rPr lang="da-DK" dirty="0" smtClean="0"/>
            </a:br>
            <a:r>
              <a:rPr lang="da-DK" dirty="0" smtClean="0"/>
              <a:t>Belægningsarbejdet gennemføres </a:t>
            </a:r>
            <a:br>
              <a:rPr lang="da-DK" dirty="0" smtClean="0"/>
            </a:br>
            <a:r>
              <a:rPr lang="da-DK" dirty="0" smtClean="0"/>
              <a:t>i ugerne 10-25.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u="sng" dirty="0" err="1" smtClean="0"/>
              <a:t>Jyllandsgade-Kirkegade</a:t>
            </a:r>
            <a:r>
              <a:rPr lang="da-DK" u="sng" dirty="0" smtClean="0"/>
              <a:t>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Ledningsarbejder i ugerne 2-22. </a:t>
            </a:r>
            <a:br>
              <a:rPr lang="da-DK" dirty="0" smtClean="0"/>
            </a:br>
            <a:r>
              <a:rPr lang="da-DK" dirty="0" smtClean="0"/>
              <a:t>Belægningsarbejder i uge 26-44. </a:t>
            </a:r>
          </a:p>
          <a:p>
            <a:endParaRPr lang="da-DK" dirty="0"/>
          </a:p>
        </p:txBody>
      </p:sp>
      <p:pic>
        <p:nvPicPr>
          <p:cNvPr id="22530" name="Picture 2" descr="Nu lyder startskuddet på renoverin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865" y="3515603"/>
            <a:ext cx="3240000" cy="1620000"/>
          </a:xfrm>
          <a:prstGeom prst="rect">
            <a:avLst/>
          </a:prstGeom>
          <a:noFill/>
        </p:spPr>
      </p:pic>
      <p:pic>
        <p:nvPicPr>
          <p:cNvPr id="8" name="Picture 4" descr="http://projekter.esbjergkommune.dk/Files/Files/projekter/Projekter/Kongensgade/Kongensg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116" y="1347614"/>
            <a:ext cx="3240000" cy="189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Trafiksikkerhedsby 2014 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At mindske antallet af </a:t>
            </a:r>
            <a:br>
              <a:rPr lang="da-DK" dirty="0" smtClean="0"/>
            </a:br>
            <a:r>
              <a:rPr lang="da-DK" dirty="0" smtClean="0"/>
              <a:t>trafikuheld i Esbjerg by.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Fokus på forbedret sikkerhed </a:t>
            </a:r>
            <a:br>
              <a:rPr lang="da-DK" dirty="0" smtClean="0"/>
            </a:br>
            <a:r>
              <a:rPr lang="da-DK" dirty="0" smtClean="0"/>
              <a:t>i Esbjerg C, Esbjerg Ø og Sædding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Særligt fokus på bløde trafikanter.</a:t>
            </a:r>
          </a:p>
          <a:p>
            <a:pPr marL="266400" indent="-266400"/>
            <a:endParaRPr lang="da-DK" sz="1800" b="1" dirty="0" smtClean="0"/>
          </a:p>
          <a:p>
            <a:pPr marL="266400" indent="-266400"/>
            <a:r>
              <a:rPr lang="da-DK" b="1" dirty="0" smtClean="0"/>
              <a:t>Tidshorisont: </a:t>
            </a:r>
            <a:r>
              <a:rPr lang="da-DK" dirty="0" smtClean="0"/>
              <a:t>2014-16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sz="1400" dirty="0" smtClean="0"/>
          </a:p>
        </p:txBody>
      </p:sp>
      <p:grpSp>
        <p:nvGrpSpPr>
          <p:cNvPr id="4" name="Gruppe 3"/>
          <p:cNvGrpSpPr/>
          <p:nvPr/>
        </p:nvGrpSpPr>
        <p:grpSpPr>
          <a:xfrm>
            <a:off x="6228184" y="2427734"/>
            <a:ext cx="1800741" cy="1807102"/>
            <a:chOff x="683565" y="1336546"/>
            <a:chExt cx="1800741" cy="1807102"/>
          </a:xfrm>
        </p:grpSpPr>
        <p:sp>
          <p:nvSpPr>
            <p:cNvPr id="5" name="Ellipse 4"/>
            <p:cNvSpPr/>
            <p:nvPr/>
          </p:nvSpPr>
          <p:spPr>
            <a:xfrm>
              <a:off x="683565" y="1336546"/>
              <a:ext cx="1800741" cy="18071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1043605" y="1552570"/>
              <a:ext cx="1273315" cy="1277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2400" b="1" kern="1200" dirty="0"/>
            </a:p>
          </p:txBody>
        </p:sp>
      </p:grpSp>
      <p:grpSp>
        <p:nvGrpSpPr>
          <p:cNvPr id="7" name="Gruppe 12"/>
          <p:cNvGrpSpPr/>
          <p:nvPr/>
        </p:nvGrpSpPr>
        <p:grpSpPr>
          <a:xfrm>
            <a:off x="7164288" y="3867894"/>
            <a:ext cx="1296144" cy="1224136"/>
            <a:chOff x="683565" y="1336546"/>
            <a:chExt cx="1800741" cy="1807102"/>
          </a:xfrm>
        </p:grpSpPr>
        <p:sp>
          <p:nvSpPr>
            <p:cNvPr id="14" name="Ellipse 13"/>
            <p:cNvSpPr/>
            <p:nvPr/>
          </p:nvSpPr>
          <p:spPr>
            <a:xfrm>
              <a:off x="683565" y="1336546"/>
              <a:ext cx="1800741" cy="18071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1043605" y="1552570"/>
              <a:ext cx="1273315" cy="1277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2400" b="1" kern="1200" dirty="0"/>
            </a:p>
          </p:txBody>
        </p:sp>
      </p:grpSp>
      <p:grpSp>
        <p:nvGrpSpPr>
          <p:cNvPr id="8" name="Gruppe 15"/>
          <p:cNvGrpSpPr/>
          <p:nvPr/>
        </p:nvGrpSpPr>
        <p:grpSpPr>
          <a:xfrm>
            <a:off x="7668344" y="2643758"/>
            <a:ext cx="1224136" cy="1224136"/>
            <a:chOff x="683565" y="1336546"/>
            <a:chExt cx="1800741" cy="1807102"/>
          </a:xfrm>
        </p:grpSpPr>
        <p:sp>
          <p:nvSpPr>
            <p:cNvPr id="17" name="Ellipse 16"/>
            <p:cNvSpPr/>
            <p:nvPr/>
          </p:nvSpPr>
          <p:spPr>
            <a:xfrm>
              <a:off x="683565" y="1336546"/>
              <a:ext cx="1800741" cy="18071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lipse 4"/>
            <p:cNvSpPr/>
            <p:nvPr/>
          </p:nvSpPr>
          <p:spPr>
            <a:xfrm>
              <a:off x="1043605" y="1552570"/>
              <a:ext cx="1273315" cy="1277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2400" b="1" kern="1200" dirty="0"/>
            </a:p>
          </p:txBody>
        </p:sp>
      </p:grpSp>
      <p:grpSp>
        <p:nvGrpSpPr>
          <p:cNvPr id="9" name="Gruppe 18"/>
          <p:cNvGrpSpPr/>
          <p:nvPr/>
        </p:nvGrpSpPr>
        <p:grpSpPr>
          <a:xfrm>
            <a:off x="6516216" y="1635646"/>
            <a:ext cx="1368152" cy="1303046"/>
            <a:chOff x="683565" y="1336546"/>
            <a:chExt cx="1800741" cy="1807102"/>
          </a:xfrm>
        </p:grpSpPr>
        <p:sp>
          <p:nvSpPr>
            <p:cNvPr id="20" name="Ellipse 19"/>
            <p:cNvSpPr/>
            <p:nvPr/>
          </p:nvSpPr>
          <p:spPr>
            <a:xfrm>
              <a:off x="683565" y="1336546"/>
              <a:ext cx="1800741" cy="18071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lipse 4"/>
            <p:cNvSpPr/>
            <p:nvPr/>
          </p:nvSpPr>
          <p:spPr>
            <a:xfrm>
              <a:off x="1043605" y="1552570"/>
              <a:ext cx="1273315" cy="1277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2400" b="1" kern="1200" dirty="0"/>
            </a:p>
          </p:txBody>
        </p:sp>
      </p:grpSp>
      <p:grpSp>
        <p:nvGrpSpPr>
          <p:cNvPr id="10" name="Gruppe 21"/>
          <p:cNvGrpSpPr/>
          <p:nvPr/>
        </p:nvGrpSpPr>
        <p:grpSpPr>
          <a:xfrm>
            <a:off x="5364088" y="2499742"/>
            <a:ext cx="1296144" cy="1296144"/>
            <a:chOff x="683565" y="1336546"/>
            <a:chExt cx="1800741" cy="1807102"/>
          </a:xfrm>
        </p:grpSpPr>
        <p:sp>
          <p:nvSpPr>
            <p:cNvPr id="23" name="Ellipse 22"/>
            <p:cNvSpPr/>
            <p:nvPr/>
          </p:nvSpPr>
          <p:spPr>
            <a:xfrm>
              <a:off x="683565" y="1336546"/>
              <a:ext cx="1800741" cy="18071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lipse 4"/>
            <p:cNvSpPr/>
            <p:nvPr/>
          </p:nvSpPr>
          <p:spPr>
            <a:xfrm>
              <a:off x="1043605" y="1552570"/>
              <a:ext cx="1273315" cy="1277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2400" b="1" kern="1200" dirty="0"/>
            </a:p>
          </p:txBody>
        </p:sp>
      </p:grpSp>
      <p:grpSp>
        <p:nvGrpSpPr>
          <p:cNvPr id="11" name="Gruppe 24"/>
          <p:cNvGrpSpPr/>
          <p:nvPr/>
        </p:nvGrpSpPr>
        <p:grpSpPr>
          <a:xfrm>
            <a:off x="5796136" y="3723878"/>
            <a:ext cx="1296144" cy="1296144"/>
            <a:chOff x="683565" y="1336546"/>
            <a:chExt cx="1800741" cy="1807102"/>
          </a:xfrm>
        </p:grpSpPr>
        <p:sp>
          <p:nvSpPr>
            <p:cNvPr id="26" name="Ellipse 25"/>
            <p:cNvSpPr/>
            <p:nvPr/>
          </p:nvSpPr>
          <p:spPr>
            <a:xfrm>
              <a:off x="683565" y="1336546"/>
              <a:ext cx="1800741" cy="18071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lipse 4"/>
            <p:cNvSpPr/>
            <p:nvPr/>
          </p:nvSpPr>
          <p:spPr>
            <a:xfrm>
              <a:off x="1043605" y="1552570"/>
              <a:ext cx="1273315" cy="1277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2400" b="1" kern="1200" dirty="0"/>
            </a:p>
          </p:txBody>
        </p:sp>
      </p:grpSp>
      <p:sp>
        <p:nvSpPr>
          <p:cNvPr id="28" name="Tekstboks 27"/>
          <p:cNvSpPr txBox="1"/>
          <p:nvPr/>
        </p:nvSpPr>
        <p:spPr>
          <a:xfrm>
            <a:off x="6660232" y="1923678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Rundkørsler </a:t>
            </a:r>
          </a:p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og omkring </a:t>
            </a:r>
          </a:p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Esbjerg by</a:t>
            </a:r>
            <a:endParaRPr lang="da-DK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5364088" y="2787774"/>
            <a:ext cx="13580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 menneske</a:t>
            </a:r>
            <a:b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lige faktor: </a:t>
            </a:r>
            <a:b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adfærdsdesign</a:t>
            </a:r>
            <a:endParaRPr lang="da-DK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7740352" y="2931790"/>
            <a:ext cx="1178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Bløde </a:t>
            </a:r>
            <a:r>
              <a:rPr lang="da-DK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trafi-</a:t>
            </a: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kanter i den</a:t>
            </a:r>
            <a:b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indre midtby</a:t>
            </a:r>
            <a:endParaRPr lang="da-DK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5940152" y="4011910"/>
            <a:ext cx="1113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Fordelings-</a:t>
            </a:r>
            <a:b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veje i bolig-</a:t>
            </a:r>
            <a:b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områder</a:t>
            </a:r>
            <a:endParaRPr lang="da-DK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7308304" y="4227934"/>
            <a:ext cx="116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Indfaldsveje</a:t>
            </a:r>
          </a:p>
          <a:p>
            <a:r>
              <a:rPr lang="da-DK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og skoleveje</a:t>
            </a:r>
            <a:endParaRPr lang="da-DK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Trafiksikkerhedsby 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a-DK" b="1" dirty="0" smtClean="0"/>
              <a:t>Status</a:t>
            </a:r>
            <a:endParaRPr lang="da-DK" dirty="0" smtClean="0"/>
          </a:p>
          <a:p>
            <a:pPr marL="266400" lvl="0" indent="-266400">
              <a:buFont typeface="Arial" pitchFamily="34" charset="0"/>
              <a:buChar char="•"/>
            </a:pPr>
            <a:r>
              <a:rPr lang="da-DK" dirty="0" smtClean="0"/>
              <a:t>Borgermøde 				januar 2015</a:t>
            </a:r>
          </a:p>
          <a:p>
            <a:pPr marL="266400" lvl="0" indent="-266400">
              <a:buFont typeface="Arial" pitchFamily="34" charset="0"/>
              <a:buChar char="•"/>
            </a:pPr>
            <a:r>
              <a:rPr lang="da-DK" dirty="0" smtClean="0"/>
              <a:t>Skitseprojektering  			marts 2015 – juli 2015</a:t>
            </a:r>
          </a:p>
          <a:p>
            <a:pPr marL="266400" lvl="0" indent="-266400">
              <a:buFont typeface="Arial" pitchFamily="34" charset="0"/>
              <a:buChar char="•"/>
            </a:pPr>
            <a:r>
              <a:rPr lang="da-DK" dirty="0" smtClean="0"/>
              <a:t>Udbud 				2. og 3. kvartal 2015</a:t>
            </a:r>
          </a:p>
          <a:p>
            <a:pPr marL="266400" lvl="0" indent="-266400">
              <a:buFont typeface="Arial" pitchFamily="34" charset="0"/>
              <a:buChar char="•"/>
            </a:pPr>
            <a:r>
              <a:rPr lang="da-DK" dirty="0" smtClean="0"/>
              <a:t>Udførelse af anlægsprojekter 		ultimo 2015</a:t>
            </a:r>
          </a:p>
          <a:p>
            <a:pPr marL="266400" lvl="0" indent="-266400">
              <a:buFont typeface="Arial" pitchFamily="34" charset="0"/>
              <a:buChar char="•"/>
            </a:pPr>
            <a:r>
              <a:rPr lang="da-DK" dirty="0" smtClean="0"/>
              <a:t>Adfærdsdesign			2015-2016</a:t>
            </a:r>
          </a:p>
          <a:p>
            <a:endParaRPr lang="da-DK" sz="1400" dirty="0" smtClean="0"/>
          </a:p>
        </p:txBody>
      </p:sp>
      <p:pic>
        <p:nvPicPr>
          <p:cNvPr id="33" name="Picture 2" descr="C:\Users\kibp\Downloads\preview_COLOURBOX2066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24938"/>
            <a:ext cx="936104" cy="1248139"/>
          </a:xfrm>
          <a:prstGeom prst="rect">
            <a:avLst/>
          </a:prstGeom>
          <a:noFill/>
        </p:spPr>
      </p:pic>
      <p:pic>
        <p:nvPicPr>
          <p:cNvPr id="34" name="Picture 3" descr="C:\Users\kibp\AppData\Local\Microsoft\Windows\Temporary Internet Files\Content.IE5\X65O5J7N\preview_COLOURBOX7566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264" y="3723878"/>
            <a:ext cx="832800" cy="1249200"/>
          </a:xfrm>
          <a:prstGeom prst="rect">
            <a:avLst/>
          </a:prstGeom>
          <a:noFill/>
        </p:spPr>
      </p:pic>
      <p:pic>
        <p:nvPicPr>
          <p:cNvPr id="35" name="Picture 4" descr="C:\Users\kibp\AppData\Local\Microsoft\Windows\Temporary Internet Files\Content.IE5\GA93OLXO\preview_COLOURBOX4051378.jpg"/>
          <p:cNvPicPr>
            <a:picLocks noChangeAspect="1" noChangeArrowheads="1"/>
          </p:cNvPicPr>
          <p:nvPr/>
        </p:nvPicPr>
        <p:blipFill>
          <a:blip r:embed="rId5" cstate="print"/>
          <a:srcRect l="26522" r="5079"/>
          <a:stretch>
            <a:fillRect/>
          </a:stretch>
        </p:blipFill>
        <p:spPr bwMode="auto">
          <a:xfrm>
            <a:off x="6948264" y="3723878"/>
            <a:ext cx="1289721" cy="1249200"/>
          </a:xfrm>
          <a:prstGeom prst="rect">
            <a:avLst/>
          </a:prstGeom>
          <a:noFill/>
        </p:spPr>
      </p:pic>
      <p:pic>
        <p:nvPicPr>
          <p:cNvPr id="25602" name="Picture 2" descr="Strandby Pla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725902"/>
            <a:ext cx="1512168" cy="1273582"/>
          </a:xfrm>
          <a:prstGeom prst="rect">
            <a:avLst/>
          </a:prstGeom>
          <a:noFill/>
        </p:spPr>
      </p:pic>
      <p:pic>
        <p:nvPicPr>
          <p:cNvPr id="25606" name="Picture 6" descr="Frodesgade / Jernbanega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723878"/>
            <a:ext cx="1768971" cy="1233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Supercykelsti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a-DK" b="1" dirty="0" smtClean="0"/>
              <a:t>Mål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At forbedre infrastrukturen for folk, der </a:t>
            </a:r>
            <a:br>
              <a:rPr lang="da-DK" dirty="0" smtClean="0"/>
            </a:br>
            <a:r>
              <a:rPr lang="da-DK" dirty="0" smtClean="0"/>
              <a:t>pendler over længere afstand ved at sikre</a:t>
            </a:r>
            <a:br>
              <a:rPr lang="da-DK" dirty="0" smtClean="0"/>
            </a:br>
            <a:r>
              <a:rPr lang="da-DK" dirty="0" smtClean="0"/>
              <a:t>en hurtig og direkte cykelrute. </a:t>
            </a:r>
          </a:p>
          <a:p>
            <a:pPr marL="990000" lvl="1" indent="-266400">
              <a:buFont typeface="Arial" pitchFamily="34" charset="0"/>
              <a:buChar char="•"/>
            </a:pPr>
            <a:r>
              <a:rPr lang="da-DK" dirty="0" smtClean="0"/>
              <a:t>Ombygning af Kirkegade i det </a:t>
            </a:r>
            <a:br>
              <a:rPr lang="da-DK" dirty="0" smtClean="0"/>
            </a:br>
            <a:r>
              <a:rPr lang="da-DK" dirty="0" smtClean="0"/>
              <a:t>centrale Esbjerg</a:t>
            </a:r>
          </a:p>
          <a:p>
            <a:pPr marL="990000" lvl="1" indent="-266400">
              <a:buFont typeface="Arial" pitchFamily="34" charset="0"/>
              <a:buChar char="•"/>
            </a:pPr>
            <a:r>
              <a:rPr lang="da-DK" dirty="0" smtClean="0"/>
              <a:t>Cykelstier langs </a:t>
            </a:r>
            <a:r>
              <a:rPr lang="da-DK" dirty="0" err="1" smtClean="0"/>
              <a:t>Spangsbjerg</a:t>
            </a:r>
            <a:r>
              <a:rPr lang="da-DK" dirty="0" smtClean="0"/>
              <a:t> Kirkevej</a:t>
            </a:r>
          </a:p>
          <a:p>
            <a:pPr marL="990000" lvl="1" indent="-266400">
              <a:buFont typeface="Arial" pitchFamily="34" charset="0"/>
              <a:buChar char="•"/>
            </a:pPr>
            <a:r>
              <a:rPr lang="da-DK" dirty="0" smtClean="0"/>
              <a:t>Sikker krydsning ved Niels Lønnes Vej</a:t>
            </a:r>
          </a:p>
          <a:p>
            <a:pPr marL="990000" lvl="1" indent="-266400">
              <a:buFont typeface="Arial" pitchFamily="34" charset="0"/>
              <a:buChar char="•"/>
            </a:pPr>
            <a:r>
              <a:rPr lang="da-DK" dirty="0" smtClean="0"/>
              <a:t>Tunnel under ”Bilka-krydset” </a:t>
            </a:r>
            <a:br>
              <a:rPr lang="da-DK" dirty="0" smtClean="0"/>
            </a:br>
            <a:r>
              <a:rPr lang="da-DK" dirty="0" smtClean="0"/>
              <a:t>– Esbjergs mest trafikerede kryds</a:t>
            </a:r>
          </a:p>
        </p:txBody>
      </p:sp>
      <p:pic>
        <p:nvPicPr>
          <p:cNvPr id="4" name="Picture 2" descr="\\esbkomm.dk\home$\K\kibp\Supercykelstiprojekt\Bilag5OversigtskortSupercykelstiEsbj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402" y="259745"/>
            <a:ext cx="2439342" cy="488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28906" t="28229" r="7552" b="41667"/>
          <a:stretch>
            <a:fillRect/>
          </a:stretch>
        </p:blipFill>
        <p:spPr bwMode="auto">
          <a:xfrm>
            <a:off x="1115616" y="2067694"/>
            <a:ext cx="6598639" cy="17584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7534"/>
            <a:ext cx="7560840" cy="576064"/>
          </a:xfrm>
        </p:spPr>
        <p:txBody>
          <a:bodyPr/>
          <a:lstStyle/>
          <a:p>
            <a:r>
              <a:rPr lang="da-DK" dirty="0" smtClean="0"/>
              <a:t>Supercykelsti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a-DK" b="1" dirty="0" smtClean="0"/>
              <a:t>Tidshorisont: </a:t>
            </a:r>
            <a:r>
              <a:rPr lang="da-DK" dirty="0" smtClean="0"/>
              <a:t>2014-2016</a:t>
            </a:r>
          </a:p>
          <a:p>
            <a:endParaRPr lang="da-DK" sz="700" b="1" dirty="0" smtClean="0"/>
          </a:p>
          <a:p>
            <a:r>
              <a:rPr lang="da-DK" b="1" dirty="0" smtClean="0"/>
              <a:t>Status</a:t>
            </a:r>
          </a:p>
          <a:p>
            <a:endParaRPr lang="da-DK" b="1" dirty="0" smtClean="0"/>
          </a:p>
          <a:p>
            <a:endParaRPr lang="da-DK" dirty="0"/>
          </a:p>
        </p:txBody>
      </p:sp>
      <p:pic>
        <p:nvPicPr>
          <p:cNvPr id="5" name="Picture 4" descr="\\esbkomm.dk\home$\K\kibp\Billeder\Colourbox\Cykel - lille.jpg"/>
          <p:cNvPicPr>
            <a:picLocks noChangeAspect="1" noChangeArrowheads="1"/>
          </p:cNvPicPr>
          <p:nvPr/>
        </p:nvPicPr>
        <p:blipFill>
          <a:blip r:embed="rId3" cstate="print"/>
          <a:srcRect t="5072"/>
          <a:stretch>
            <a:fillRect/>
          </a:stretch>
        </p:blipFill>
        <p:spPr bwMode="auto">
          <a:xfrm>
            <a:off x="1115616" y="4049812"/>
            <a:ext cx="1152128" cy="1093688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2627784" y="386789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Cykeltunnel, Gjesing Ringvej: opstart med omlægning af ledninger april 2015</a:t>
            </a:r>
          </a:p>
          <a:p>
            <a:r>
              <a:rPr lang="da-DK" sz="1400" dirty="0" smtClean="0"/>
              <a:t>Kirkegade/Kongensgade: opstart med omlægning af ledninger april/maj 2015</a:t>
            </a:r>
            <a:endParaRPr lang="da-D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Cykelfremme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/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Cykelfremme med borgerinddragelse</a:t>
            </a:r>
          </a:p>
          <a:p>
            <a:pPr marL="534988" lvl="1" indent="-177800">
              <a:buFont typeface="Arial" pitchFamily="34" charset="0"/>
              <a:buChar char="•"/>
              <a:tabLst>
                <a:tab pos="534988" algn="l"/>
              </a:tabLst>
            </a:pPr>
            <a:r>
              <a:rPr lang="da-DK" dirty="0" smtClean="0"/>
              <a:t>Kampagnetiltag</a:t>
            </a:r>
          </a:p>
          <a:p>
            <a:pPr marL="457200" indent="-457200">
              <a:spcBef>
                <a:spcPts val="0"/>
              </a:spcBef>
            </a:pPr>
            <a:endParaRPr lang="da-DK" b="1" dirty="0" smtClean="0"/>
          </a:p>
          <a:p>
            <a:pPr marL="457200" indent="-457200">
              <a:spcBef>
                <a:spcPts val="0"/>
              </a:spcBef>
            </a:pPr>
            <a:r>
              <a:rPr lang="da-DK" b="1" dirty="0" smtClean="0"/>
              <a:t>Tidshorisont: </a:t>
            </a:r>
            <a:r>
              <a:rPr lang="da-DK" dirty="0" smtClean="0"/>
              <a:t>2015</a:t>
            </a:r>
          </a:p>
          <a:p>
            <a:pPr marL="457200" indent="-457200"/>
            <a:endParaRPr lang="da-DK" sz="900" b="1" dirty="0" smtClean="0"/>
          </a:p>
          <a:p>
            <a:pPr marL="457200" indent="-457200"/>
            <a:r>
              <a:rPr lang="da-DK" b="1" dirty="0" smtClean="0"/>
              <a:t>Status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April-maj: kommunikation, konkurrencer mv.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Juni-juli: udarbejdelse af katalog med borgernes forslag.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August-september: politiske prioritering af projekttiltag.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Efterår: udmøntning af prioriterede tiltag. </a:t>
            </a:r>
          </a:p>
          <a:p>
            <a:pPr marL="266400" indent="-266400"/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Trafikknudepunkt Banegården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5400600" cy="3744416"/>
          </a:xfrm>
        </p:spPr>
        <p:txBody>
          <a:bodyPr/>
          <a:lstStyle/>
          <a:p>
            <a:pPr marL="457200" indent="-457200"/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at skabe tæt sammenhæng mellem busterminal, banegård og tilgrænsende byområder.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at gøre omstignings-mulighederne mellem transportformerne mere attraktive, komfortable og overskuelige.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At lette adgangen til/fra knudepunktet for såvel busser, fodgængere og cyklister</a:t>
            </a:r>
            <a:endParaRPr lang="da-DK" b="1" dirty="0" smtClean="0"/>
          </a:p>
          <a:p>
            <a:pPr marL="980775" lvl="1" indent="-266400">
              <a:buFont typeface="Arial" pitchFamily="34" charset="0"/>
              <a:buChar char="•"/>
            </a:pPr>
            <a:r>
              <a:rPr lang="da-DK" dirty="0" smtClean="0"/>
              <a:t>Forbedring af regional- og bybusterminal</a:t>
            </a:r>
          </a:p>
        </p:txBody>
      </p:sp>
      <p:pic>
        <p:nvPicPr>
          <p:cNvPr id="4" name="Billede 3" descr="C:\Users\hebli\AppData\Local\Microsoft\Windows\Temporary Internet Files\Content.Outlook\V5L0SJDE\Trafikknudepunk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7614"/>
            <a:ext cx="2426810" cy="3666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Trafikknudepunkt Banegården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776864" cy="3744416"/>
          </a:xfrm>
        </p:spPr>
        <p:txBody>
          <a:bodyPr/>
          <a:lstStyle/>
          <a:p>
            <a:pPr marL="1171575" lvl="1" indent="-457200">
              <a:buFont typeface="Arial" pitchFamily="34" charset="0"/>
              <a:buChar char="•"/>
            </a:pPr>
            <a:r>
              <a:rPr lang="da-DK" dirty="0" smtClean="0"/>
              <a:t>Cykelsti langs den østlige side af Jernbanegade</a:t>
            </a:r>
          </a:p>
          <a:p>
            <a:pPr marL="1171575" lvl="1" indent="-457200">
              <a:buFont typeface="Arial" pitchFamily="34" charset="0"/>
              <a:buChar char="•"/>
            </a:pPr>
            <a:r>
              <a:rPr lang="da-DK" dirty="0" err="1" smtClean="0"/>
              <a:t>Forprojektering</a:t>
            </a:r>
            <a:r>
              <a:rPr lang="da-DK" dirty="0" smtClean="0"/>
              <a:t> af </a:t>
            </a:r>
            <a:r>
              <a:rPr lang="da-DK" dirty="0" err="1" smtClean="0"/>
              <a:t>stibro</a:t>
            </a:r>
            <a:r>
              <a:rPr lang="da-DK" dirty="0" smtClean="0"/>
              <a:t> over banelegemet</a:t>
            </a:r>
            <a:br>
              <a:rPr lang="da-DK" dirty="0" smtClean="0"/>
            </a:br>
            <a:endParaRPr lang="da-DK" dirty="0" smtClean="0"/>
          </a:p>
          <a:p>
            <a:pPr marL="457200" indent="-457200"/>
            <a:r>
              <a:rPr lang="da-DK" b="1" dirty="0" smtClean="0"/>
              <a:t>Tidshorisont: </a:t>
            </a:r>
            <a:r>
              <a:rPr lang="da-DK" dirty="0" smtClean="0"/>
              <a:t>2014-15</a:t>
            </a:r>
          </a:p>
          <a:p>
            <a:pPr marL="457200" indent="-457200"/>
            <a:endParaRPr lang="da-DK" sz="1200" b="1" dirty="0" smtClean="0"/>
          </a:p>
          <a:p>
            <a:pPr marL="457200" indent="-457200"/>
            <a:r>
              <a:rPr lang="da-DK" b="1" dirty="0" smtClean="0"/>
              <a:t>Status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Renovering af regionalbusterminalen (Rutebilstationen). </a:t>
            </a:r>
          </a:p>
          <a:p>
            <a:pPr marL="1171575" lvl="1" indent="-457200">
              <a:buFont typeface="Arial" pitchFamily="34" charset="0"/>
              <a:buChar char="•"/>
            </a:pPr>
            <a:r>
              <a:rPr lang="da-DK" dirty="0" smtClean="0"/>
              <a:t>Midlertidig lukning af Banegårdspladsen</a:t>
            </a:r>
            <a:br>
              <a:rPr lang="da-DK" dirty="0" smtClean="0"/>
            </a:br>
            <a:r>
              <a:rPr lang="da-DK" dirty="0" smtClean="0"/>
              <a:t>indtil juni 2015.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Renovering af bybusterminalen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Nedlæggelse af lille terminal til cykelparkering.</a:t>
            </a:r>
            <a:endParaRPr lang="da-DK" dirty="0"/>
          </a:p>
        </p:txBody>
      </p:sp>
      <p:pic>
        <p:nvPicPr>
          <p:cNvPr id="50178" name="Picture 2" descr="Busterminalerne ved Esbjerg Banegå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75348"/>
            <a:ext cx="182703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5526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da-DK" sz="2700" dirty="0" smtClean="0"/>
              <a:t>Elektrificering af jernbanen Esbjerg-Lunderskov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20880" cy="3744416"/>
          </a:xfrm>
        </p:spPr>
        <p:txBody>
          <a:bodyPr/>
          <a:lstStyle/>
          <a:p>
            <a:pPr marL="266400" indent="-266400"/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Elektrificeringen skal på sigt skabe rammerne for en langt mere moderne jernbane med bedre, billigere og mere stabil drift, samtidig med at det gavner miljø og klima.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Med elektrificering af Esbjerg - Lunderskov bliver det fra slutningen af 2015 muligt at køre med </a:t>
            </a:r>
            <a:r>
              <a:rPr lang="da-DK" dirty="0" err="1" smtClean="0"/>
              <a:t>el-tog</a:t>
            </a:r>
            <a:r>
              <a:rPr lang="da-DK" dirty="0" smtClean="0"/>
              <a:t> på hele strækningen mellem København og Esbjerg. </a:t>
            </a:r>
          </a:p>
          <a:p>
            <a:pPr marL="457200" indent="-457200">
              <a:buFont typeface="Arial" pitchFamily="34" charset="0"/>
              <a:buChar char="•"/>
            </a:pPr>
            <a:endParaRPr lang="da-DK" sz="900" dirty="0" smtClean="0"/>
          </a:p>
          <a:p>
            <a:pPr marL="457200" indent="-457200">
              <a:buFont typeface="Arial" pitchFamily="34" charset="0"/>
              <a:buChar char="•"/>
            </a:pPr>
            <a:endParaRPr lang="da-DK" sz="900" dirty="0" smtClean="0"/>
          </a:p>
          <a:p>
            <a:pPr marL="457200" indent="-457200"/>
            <a:r>
              <a:rPr lang="da-DK" b="1" dirty="0" smtClean="0"/>
              <a:t>Tidshorisont: </a:t>
            </a:r>
            <a:r>
              <a:rPr lang="da-DK" dirty="0" smtClean="0"/>
              <a:t>2014-15 </a:t>
            </a:r>
          </a:p>
          <a:p>
            <a:pPr marL="457200" indent="-457200"/>
            <a:endParaRPr lang="da-DK" dirty="0" smtClean="0"/>
          </a:p>
          <a:p>
            <a:pPr marL="457200" indent="-457200"/>
            <a:endParaRPr lang="da-DK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843" y="3291831"/>
            <a:ext cx="3858365" cy="1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5526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da-DK" sz="2700" dirty="0" smtClean="0"/>
              <a:t>Elektrificering af jernbanen Esbjerg-Lunderskov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20880" cy="3744416"/>
          </a:xfrm>
        </p:spPr>
        <p:txBody>
          <a:bodyPr/>
          <a:lstStyle/>
          <a:p>
            <a:pPr marL="266400" indent="-266400"/>
            <a:r>
              <a:rPr lang="da-DK" b="1" dirty="0" smtClean="0"/>
              <a:t>Status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Banedanmark har ansvaret for planlægning og udførelse af en elektrificering af strækningen mellem Esbjerg og Lunderskov.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I Esbjerg Kommune skal der hæves tre broer, så der skabes tilstrækkelig frirum til opsætning af </a:t>
            </a:r>
            <a:r>
              <a:rPr lang="da-DK" dirty="0" err="1" smtClean="0"/>
              <a:t>kørestrømsledninger</a:t>
            </a:r>
            <a:r>
              <a:rPr lang="da-DK" dirty="0" smtClean="0"/>
              <a:t>.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Ved Bendiksensvej vest for Bramming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err="1" smtClean="0"/>
              <a:t>Krogsgårdvej</a:t>
            </a:r>
            <a:r>
              <a:rPr lang="da-DK" sz="1800" dirty="0" smtClean="0"/>
              <a:t> i Tjæreborg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Storegade / Jagtvej i Esbjerg</a:t>
            </a:r>
            <a:endParaRPr lang="da-DK" sz="1600" dirty="0" smtClean="0"/>
          </a:p>
          <a:p>
            <a:pPr marL="266400" indent="-266400">
              <a:spcBef>
                <a:spcPts val="1800"/>
              </a:spcBef>
              <a:buFont typeface="Arial" pitchFamily="34" charset="0"/>
              <a:buChar char="•"/>
            </a:pPr>
            <a:r>
              <a:rPr lang="da-DK" dirty="0" smtClean="0"/>
              <a:t>Vejlukninger er fastlagt til: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Bendiksensvej lukkes i perioden 1. juni 2015 – 13. juli 2015.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Storegade lukkes i perioden 3. juni 2015 – 15. juli 2015.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>Dialogmøder 2015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92888" cy="3744416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Vej &amp; Park: </a:t>
            </a:r>
          </a:p>
          <a:p>
            <a:r>
              <a:rPr lang="da-DK" dirty="0" smtClean="0"/>
              <a:t>Lokalrådene i </a:t>
            </a:r>
            <a:r>
              <a:rPr lang="da-DK" dirty="0" err="1" smtClean="0"/>
              <a:t>Esbjergområdet</a:t>
            </a:r>
            <a:r>
              <a:rPr lang="da-DK" dirty="0" smtClean="0"/>
              <a:t> 		  5. marts </a:t>
            </a:r>
          </a:p>
          <a:p>
            <a:r>
              <a:rPr lang="da-DK" dirty="0" smtClean="0"/>
              <a:t>Lokalrådene i </a:t>
            </a:r>
            <a:r>
              <a:rPr lang="da-DK" dirty="0" err="1" smtClean="0"/>
              <a:t>Brammingområdet</a:t>
            </a:r>
            <a:r>
              <a:rPr lang="da-DK" dirty="0" smtClean="0"/>
              <a:t> 		10. marts</a:t>
            </a:r>
          </a:p>
          <a:p>
            <a:r>
              <a:rPr lang="da-DK" dirty="0" smtClean="0"/>
              <a:t>Lokalrådene i </a:t>
            </a:r>
            <a:r>
              <a:rPr lang="da-DK" dirty="0" err="1" smtClean="0"/>
              <a:t>Ribeområdet</a:t>
            </a:r>
            <a:r>
              <a:rPr lang="da-DK" dirty="0" smtClean="0"/>
              <a:t> 			24. marts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sz="1800" b="1" dirty="0" smtClean="0"/>
              <a:t>Teknik &amp; Byggeudvalget (april/maj) </a:t>
            </a:r>
            <a:br>
              <a:rPr lang="da-DK" sz="1800" b="1" dirty="0" smtClean="0"/>
            </a:br>
            <a:r>
              <a:rPr lang="da-DK" sz="1800" b="1" dirty="0" smtClean="0"/>
              <a:t>Økonomiudvalget (maj/juni): </a:t>
            </a:r>
          </a:p>
          <a:p>
            <a:r>
              <a:rPr lang="da-DK" dirty="0" smtClean="0"/>
              <a:t>Drøftelse af politiske problemstillinger.</a:t>
            </a:r>
          </a:p>
          <a:p>
            <a:r>
              <a:rPr lang="da-DK" dirty="0" smtClean="0"/>
              <a:t>Ønsker fra lokalrådene, der kræver finansiering.</a:t>
            </a:r>
          </a:p>
          <a:p>
            <a:pPr>
              <a:buNone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i="1" dirty="0" smtClean="0"/>
              <a:t>Præsentationen sendes ud sammen med referatet.</a:t>
            </a:r>
            <a:endParaRPr lang="da-DK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5526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da-DK" sz="2700" dirty="0" smtClean="0"/>
              <a:t>Trafiksikkerhedsplan 2015-2020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20880" cy="3744416"/>
          </a:xfrm>
        </p:spPr>
        <p:txBody>
          <a:bodyPr/>
          <a:lstStyle/>
          <a:p>
            <a:pPr marL="457200" indent="-457200"/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Planen skal danne rammerne for indsatsområderne for trafik-sikkerhed på Esbjerg Kommunes vejnet.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Afsæt i uheldsbilledet for personskadeuheld i perioden 2009-2013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Særlige fokusområder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Høj hastighed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De unge trafikanter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Spiritus, narkotika og medicin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Uopmærksomhed</a:t>
            </a:r>
          </a:p>
          <a:p>
            <a:pPr marL="457200" indent="-457200"/>
            <a:endParaRPr lang="da-DK" sz="1200" b="1" dirty="0" smtClean="0"/>
          </a:p>
          <a:p>
            <a:pPr marL="457200" indent="-457200"/>
            <a:r>
              <a:rPr lang="da-DK" b="1" dirty="0" smtClean="0"/>
              <a:t>Tidshorisont: </a:t>
            </a:r>
            <a:r>
              <a:rPr lang="da-DK" dirty="0" smtClean="0"/>
              <a:t>2015-2020</a:t>
            </a:r>
          </a:p>
          <a:p>
            <a:pPr marL="457200" indent="-457200"/>
            <a:endParaRPr lang="da-DK" sz="1200" b="1" dirty="0" smtClean="0"/>
          </a:p>
          <a:p>
            <a:pPr marL="457200" indent="-457200"/>
            <a:endParaRPr lang="da-DK" b="1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1668">
            <a:off x="7233389" y="2836663"/>
            <a:ext cx="1557232" cy="221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5526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da-DK" sz="2700" dirty="0" smtClean="0"/>
              <a:t>Trafiksikkerhedsplan 2015-2020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20880" cy="3744416"/>
          </a:xfrm>
        </p:spPr>
        <p:txBody>
          <a:bodyPr/>
          <a:lstStyle/>
          <a:p>
            <a:pPr marL="457200" indent="-457200"/>
            <a:r>
              <a:rPr lang="da-DK" b="1" dirty="0" smtClean="0"/>
              <a:t>Status</a:t>
            </a:r>
          </a:p>
          <a:p>
            <a:pPr marL="266400" lvl="1" indent="-266400">
              <a:buClr>
                <a:srgbClr val="3383CC"/>
              </a:buClr>
              <a:buSzPct val="100000"/>
              <a:buFont typeface="Arial" pitchFamily="34" charset="0"/>
              <a:buChar char="•"/>
            </a:pPr>
            <a:r>
              <a:rPr lang="da-DK" dirty="0" smtClean="0"/>
              <a:t>Forslaget til planen blev godkendt i Teknik &amp; Byggeudvalget d. 27. februar 2015, og forventes behandlet i Byrådet d. 16. marts 2015. </a:t>
            </a:r>
          </a:p>
          <a:p>
            <a:pPr marL="266400" lvl="1" indent="-266400">
              <a:buClr>
                <a:srgbClr val="3383CC"/>
              </a:buClr>
              <a:buSzPct val="100000"/>
              <a:buFont typeface="Arial" pitchFamily="34" charset="0"/>
              <a:buChar char="•"/>
            </a:pPr>
            <a:r>
              <a:rPr lang="da-DK" dirty="0" smtClean="0"/>
              <a:t>Projektliste over tiltag, men ikke afsat økonomi til realisering. </a:t>
            </a:r>
          </a:p>
          <a:p>
            <a:pPr marL="266400" lvl="1" indent="-266400">
              <a:buClr>
                <a:srgbClr val="3383CC"/>
              </a:buClr>
              <a:buSzPct val="100000"/>
              <a:buFont typeface="Arial" pitchFamily="34" charset="0"/>
              <a:buChar char="•"/>
            </a:pPr>
            <a:r>
              <a:rPr lang="da-DK" dirty="0" smtClean="0"/>
              <a:t>Prioriteringen af sikkerhedsfremmende tiltag jf. projektliste behandles i Teknik &amp; Byggeudvalget d. 16. marts 2015. </a:t>
            </a:r>
          </a:p>
          <a:p>
            <a:pPr marL="714075" lvl="2" indent="-266400">
              <a:buClr>
                <a:srgbClr val="3383CC"/>
              </a:buClr>
              <a:buSzPct val="100000"/>
            </a:pPr>
            <a:r>
              <a:rPr lang="da-DK" dirty="0" smtClean="0"/>
              <a:t>Projekterne er opstillet, så projekter med den største uheldsbesparende effekt, står øverst i forhold til den investerede krone. (samfundsøkonomisk fortjeneste per investeret krone). </a:t>
            </a:r>
          </a:p>
          <a:p>
            <a:pPr marL="714075" lvl="2" indent="-266400">
              <a:buClr>
                <a:srgbClr val="3383CC"/>
              </a:buClr>
              <a:buSzPct val="100000"/>
            </a:pPr>
            <a:r>
              <a:rPr lang="da-DK" dirty="0" smtClean="0"/>
              <a:t>Særlige indsatsområder (bløde trafikanter, skoleveje og særligt uheldsbelastede strækninger) er markeret med stjerne og kan medtages i overvejelserne, når der udvælges projekter med henblik på udførelse. 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5526"/>
            <a:ext cx="7848872" cy="576064"/>
          </a:xfrm>
        </p:spPr>
        <p:txBody>
          <a:bodyPr>
            <a:noAutofit/>
          </a:bodyPr>
          <a:lstStyle/>
          <a:p>
            <a:r>
              <a:rPr lang="da-DK" sz="2200" dirty="0" smtClean="0"/>
              <a:t>Prioritering af sikkerhedsfremmende foranstaltninger</a:t>
            </a:r>
            <a:endParaRPr lang="da-DK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9457"/>
            <a:ext cx="8182179" cy="387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Forklaring til opstillingen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848872" cy="3744416"/>
          </a:xfrm>
        </p:spPr>
        <p:txBody>
          <a:bodyPr/>
          <a:lstStyle/>
          <a:p>
            <a:pPr marL="266400" indent="-266400"/>
            <a:r>
              <a:rPr lang="da-DK" b="1" dirty="0" smtClean="0"/>
              <a:t>Lokaliteten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Beskriver hvilken strækning eller kryds, der er er tale om. </a:t>
            </a:r>
          </a:p>
          <a:p>
            <a:pPr marL="266400" indent="-266400"/>
            <a:endParaRPr lang="da-DK" sz="900" b="1" dirty="0" smtClean="0"/>
          </a:p>
          <a:p>
            <a:pPr marL="266400" indent="-266400"/>
            <a:r>
              <a:rPr lang="da-DK" b="1" dirty="0" smtClean="0"/>
              <a:t>Løsningsforslag</a:t>
            </a:r>
            <a:r>
              <a:rPr lang="da-DK" dirty="0" smtClean="0"/>
              <a:t>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Beskrivelse af løsningsforslag. </a:t>
            </a:r>
          </a:p>
          <a:p>
            <a:pPr marL="266400" indent="-266400"/>
            <a:endParaRPr lang="da-DK" sz="600" b="1" dirty="0" smtClean="0"/>
          </a:p>
          <a:p>
            <a:pPr marL="266400" indent="-266400"/>
            <a:r>
              <a:rPr lang="da-DK" b="1" dirty="0" smtClean="0"/>
              <a:t>Personskadeuheld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Der tages afsæt i det aktuelle uheldsbillede fra 2009-2013.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Det </a:t>
            </a:r>
            <a:r>
              <a:rPr lang="da-DK" b="1" dirty="0" smtClean="0"/>
              <a:t>med stjerne angivet </a:t>
            </a:r>
            <a:r>
              <a:rPr lang="da-DK" dirty="0" smtClean="0"/>
              <a:t>om strækningen har givet anledning til utryghed, om lette trafikanter har været involveret i de registrerede uheld, om strækningen er en skolevej eller særlig uheldsbelastet.</a:t>
            </a:r>
            <a:endParaRPr lang="da-D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Forklaring til opstillingen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848872" cy="3744416"/>
          </a:xfrm>
        </p:spPr>
        <p:txBody>
          <a:bodyPr/>
          <a:lstStyle/>
          <a:p>
            <a:r>
              <a:rPr lang="da-DK" b="1" dirty="0" smtClean="0"/>
              <a:t>Omkostning: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Beskriver løsningsforslagets anslåede anlægsudgift. </a:t>
            </a:r>
          </a:p>
          <a:p>
            <a:endParaRPr lang="da-DK" dirty="0" smtClean="0"/>
          </a:p>
          <a:p>
            <a:r>
              <a:rPr lang="da-DK" b="1" dirty="0" smtClean="0"/>
              <a:t>De forventede besparelser i personskader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Besparelserne er beregnet med baggrund i Vejdirektoratets ”Håndbog, Trafiksikkerhed. Effekter af vejtekniske virkemidler.” </a:t>
            </a:r>
          </a:p>
          <a:p>
            <a:endParaRPr lang="da-DK" dirty="0" smtClean="0"/>
          </a:p>
          <a:p>
            <a:r>
              <a:rPr lang="da-DK" b="1" dirty="0" smtClean="0"/>
              <a:t>Samfundsøkonomisk besparelse: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Omkostningerne for sparede personskader er beregnet med baggrund i transportøkonomiske enhedspriser for personskadeuheld udgivet af Transportministeriet. 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Prioritering af cykelstier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fontAlgn="t"/>
            <a:r>
              <a:rPr lang="da-DK" b="1" dirty="0" smtClean="0"/>
              <a:t>Der laves en prioritering i 3 niveauer/kategorier: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da-DK" dirty="0" smtClean="0"/>
              <a:t>Højeste prioritet omfatter de cykelstier, der kan forventes anlagt indenfor budgetperioden (4 år).</a:t>
            </a:r>
            <a:br>
              <a:rPr lang="da-DK" dirty="0" smtClean="0"/>
            </a:br>
            <a:endParaRPr lang="da-DK" dirty="0" smtClean="0"/>
          </a:p>
          <a:p>
            <a:pPr marL="457200" indent="-457200" fontAlgn="t">
              <a:buFont typeface="+mj-lt"/>
              <a:buAutoNum type="arabicPeriod"/>
            </a:pPr>
            <a:r>
              <a:rPr lang="da-DK" dirty="0" smtClean="0"/>
              <a:t>Mellemste prioritet omfatter de stier, som ikke kan forventes anlagt indenfor budgetperioden, men som kan forventes at komme i betragtning, når cykelstiprojekter, der er i den højeste prioritet, er gennemført.</a:t>
            </a:r>
            <a:br>
              <a:rPr lang="da-DK" dirty="0" smtClean="0"/>
            </a:br>
            <a:endParaRPr lang="da-DK" dirty="0" smtClean="0"/>
          </a:p>
          <a:p>
            <a:pPr marL="457200" indent="-457200" fontAlgn="t">
              <a:buFont typeface="+mj-lt"/>
              <a:buAutoNum type="arabicPeriod"/>
            </a:pPr>
            <a:r>
              <a:rPr lang="da-DK" dirty="0" smtClean="0"/>
              <a:t>Laveste prioritet omfatter de stier, der ikke kan forventes anlagt indenfor en lang tidshorisont (mere end 10 år).</a:t>
            </a:r>
          </a:p>
          <a:p>
            <a:pPr fontAlgn="t"/>
            <a:r>
              <a:rPr lang="da-DK" dirty="0" smtClean="0"/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Prioritering af cykelstier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66400" indent="-266400" fontAlgn="t">
              <a:buFont typeface="Arial" pitchFamily="34" charset="0"/>
              <a:buChar char="•"/>
            </a:pPr>
            <a:r>
              <a:rPr lang="da-DK" dirty="0" smtClean="0"/>
              <a:t>Antallet af cykelstiprojekter med højeste prioritet skal svare til den økonomi, der er afsat i den 4-årige budgetperiode.</a:t>
            </a:r>
          </a:p>
          <a:p>
            <a:pPr marL="266400" indent="-266400" fontAlgn="t">
              <a:buFont typeface="Arial" pitchFamily="34" charset="0"/>
              <a:buChar char="•"/>
            </a:pPr>
            <a:r>
              <a:rPr lang="da-DK" dirty="0" smtClean="0"/>
              <a:t>Der foretages en prioritering i de tre kategorier ud fra følgende overordnede kriterier:</a:t>
            </a:r>
          </a:p>
          <a:p>
            <a:pPr marL="1276350" lvl="2" indent="-342900" fontAlgn="t">
              <a:buFont typeface="+mj-lt"/>
              <a:buAutoNum type="arabicPeriod"/>
            </a:pPr>
            <a:r>
              <a:rPr lang="da-DK" dirty="0" smtClean="0"/>
              <a:t>Antal uheld</a:t>
            </a:r>
          </a:p>
          <a:p>
            <a:pPr marL="1276350" lvl="2" indent="-342900" fontAlgn="t">
              <a:buFont typeface="+mj-lt"/>
              <a:buAutoNum type="arabicPeriod"/>
            </a:pPr>
            <a:r>
              <a:rPr lang="da-DK" dirty="0" smtClean="0"/>
              <a:t>Trafikmængde</a:t>
            </a:r>
          </a:p>
          <a:p>
            <a:pPr marL="1276350" lvl="2" indent="-342900" fontAlgn="t">
              <a:buFont typeface="+mj-lt"/>
              <a:buAutoNum type="arabicPeriod"/>
            </a:pPr>
            <a:r>
              <a:rPr lang="da-DK" dirty="0" smtClean="0"/>
              <a:t>Skolebørn</a:t>
            </a:r>
          </a:p>
          <a:p>
            <a:pPr marL="1276350" lvl="2" indent="-342900" fontAlgn="t">
              <a:buFont typeface="+mj-lt"/>
              <a:buAutoNum type="arabicPeriod"/>
            </a:pPr>
            <a:r>
              <a:rPr lang="da-DK" dirty="0" smtClean="0"/>
              <a:t>Sammenhæng i stinettet</a:t>
            </a:r>
          </a:p>
          <a:p>
            <a:pPr marL="1276350" lvl="2" indent="-342900" fontAlgn="t">
              <a:buFont typeface="+mj-lt"/>
              <a:buAutoNum type="arabicPeriod"/>
            </a:pPr>
            <a:r>
              <a:rPr lang="da-DK" dirty="0" smtClean="0"/>
              <a:t>Mulighed for ekstern medfinansiering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Bramming Trafikplan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92888" cy="3744416"/>
          </a:xfrm>
        </p:spPr>
        <p:txBody>
          <a:bodyPr/>
          <a:lstStyle/>
          <a:p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Bramming Trafikplan skal danne grundlag for Esbjerg Kommunes fremtidige indsats på det trafikale område i Bramming ved at identificere fremtidens trafikale udfordringer og mulige løsninger.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Trafikplanen skal medvirke til at sikre den mest hensigtsmæssige afvikling af trafikken i Bramming.</a:t>
            </a:r>
          </a:p>
          <a:p>
            <a:endParaRPr lang="da-DK" sz="600" b="1" dirty="0" smtClean="0"/>
          </a:p>
          <a:p>
            <a:r>
              <a:rPr lang="da-DK" b="1" dirty="0" smtClean="0"/>
              <a:t>Tidshorisont: </a:t>
            </a:r>
            <a:r>
              <a:rPr lang="da-DK" dirty="0" smtClean="0"/>
              <a:t>2015-2020</a:t>
            </a:r>
          </a:p>
          <a:p>
            <a:endParaRPr lang="da-DK" sz="500" b="1" dirty="0" smtClean="0"/>
          </a:p>
          <a:p>
            <a:r>
              <a:rPr lang="da-DK" b="1" dirty="0" smtClean="0"/>
              <a:t>Status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Forslag om 8 ugers offentlig høring og afholdelse af borgermøde.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Endelig behandling i Teknik &amp; Byggeudvalget i foråret 2015.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Bramming Trafikplan 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56900"/>
            <a:ext cx="6840760" cy="39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Kikkenborg Plads, 2. etape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20880" cy="3744416"/>
          </a:xfrm>
        </p:spPr>
        <p:txBody>
          <a:bodyPr/>
          <a:lstStyle/>
          <a:p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Etapen er en fortsættelse af renoveringen syd for grillen, hvor der er lagt ny belægning og opsat en skulpturel bænk mm.</a:t>
            </a:r>
          </a:p>
          <a:p>
            <a:endParaRPr lang="da-DK" sz="800" b="1" dirty="0" smtClean="0"/>
          </a:p>
          <a:p>
            <a:r>
              <a:rPr lang="da-DK" b="1" dirty="0" smtClean="0"/>
              <a:t>Tidshorisont: </a:t>
            </a:r>
            <a:r>
              <a:rPr lang="da-DK" dirty="0" smtClean="0"/>
              <a:t>2015</a:t>
            </a:r>
          </a:p>
          <a:p>
            <a:endParaRPr lang="da-DK" sz="300" b="1" dirty="0" smtClean="0"/>
          </a:p>
          <a:p>
            <a:r>
              <a:rPr lang="da-DK" b="1" dirty="0" smtClean="0"/>
              <a:t>Status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2.etape af renoveringen af Kikkenborg Plads - det resterende areal omkring grillen - er </a:t>
            </a:r>
            <a:r>
              <a:rPr lang="da-DK" dirty="0" err="1" smtClean="0"/>
              <a:t>igang</a:t>
            </a:r>
            <a:r>
              <a:rPr lang="da-DK" dirty="0" smtClean="0"/>
              <a:t>. 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De hævede </a:t>
            </a:r>
            <a:r>
              <a:rPr lang="da-DK" dirty="0" err="1" smtClean="0"/>
              <a:t>knækstensbede</a:t>
            </a:r>
            <a:r>
              <a:rPr lang="da-DK" dirty="0" smtClean="0"/>
              <a:t> er nu fjernet, og der er lagt ny belægning af granit og betonfliser i stedet. Nye borde og bænke er opsat. Der skal plantes en skærmende hæk mod p-pladsen i pladsens nordlige side. </a:t>
            </a:r>
          </a:p>
          <a:p>
            <a:endParaRPr lang="da-DK" b="1" dirty="0" smtClean="0"/>
          </a:p>
          <a:p>
            <a:endParaRPr lang="da-D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779662"/>
            <a:ext cx="7560840" cy="20162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sz="2400" dirty="0" smtClean="0"/>
              <a:t>Velkomst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 smtClean="0"/>
              <a:t>Primære projekter 2015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 smtClean="0"/>
              <a:t>Tilbagemeldinger fra lokalrådene </a:t>
            </a:r>
            <a:br>
              <a:rPr lang="da-DK" sz="2400" dirty="0" smtClean="0"/>
            </a:br>
            <a:r>
              <a:rPr lang="da-DK" sz="2400" dirty="0" smtClean="0"/>
              <a:t>samt konkrete problemstillinger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Større driftsmæssige tiltag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Stirenovering i </a:t>
            </a:r>
            <a:r>
              <a:rPr lang="da-DK" dirty="0" err="1" smtClean="0"/>
              <a:t>Vestskoven</a:t>
            </a:r>
            <a:r>
              <a:rPr lang="da-DK" dirty="0" smtClean="0"/>
              <a:t>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Bedre stier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Kortbord (vise kobling til øvrige stisystemer) </a:t>
            </a:r>
          </a:p>
          <a:p>
            <a:pPr marL="980775" lvl="1" indent="-266400"/>
            <a:endParaRPr lang="da-DK" sz="400" dirty="0" smtClean="0"/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Grusparkering ved sydlig indgang til hundeskov </a:t>
            </a:r>
          </a:p>
          <a:p>
            <a:pPr marL="266400" indent="-266400">
              <a:buFont typeface="Arial" pitchFamily="34" charset="0"/>
              <a:buChar char="•"/>
            </a:pPr>
            <a:endParaRPr lang="da-DK" sz="300" dirty="0" smtClean="0"/>
          </a:p>
          <a:p>
            <a:pPr marL="266400" indent="-266400">
              <a:buFont typeface="Arial" pitchFamily="34" charset="0"/>
              <a:buChar char="•"/>
            </a:pPr>
            <a:endParaRPr lang="da-DK" sz="300" dirty="0" smtClean="0"/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Stirenovering i Biblioteksparken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Renovering af brink omkring sø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Etablering af staudebed</a:t>
            </a:r>
          </a:p>
          <a:p>
            <a:pPr marL="980775" lvl="1" indent="-266400">
              <a:buFont typeface="Arial" pitchFamily="34" charset="0"/>
              <a:buChar char="•"/>
            </a:pPr>
            <a:endParaRPr lang="da-DK" sz="500" dirty="0" smtClean="0"/>
          </a:p>
          <a:p>
            <a:pPr marL="980775" lvl="1" indent="-266400">
              <a:buFont typeface="Arial" pitchFamily="34" charset="0"/>
              <a:buChar char="•"/>
            </a:pPr>
            <a:endParaRPr lang="da-DK" sz="500" dirty="0" smtClean="0"/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Stirenovering i Verdensskoven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Lys på stier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Legepladsrenovering</a:t>
            </a:r>
            <a:endParaRPr lang="da-DK" sz="1800" dirty="0"/>
          </a:p>
        </p:txBody>
      </p:sp>
      <p:pic>
        <p:nvPicPr>
          <p:cNvPr id="1026" name="Billede 5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842942"/>
            <a:ext cx="1986441" cy="43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5526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Tilbagemeldinger fra lokalrådene samt konkrete problemstillinger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2427734"/>
            <a:ext cx="7560840" cy="2592288"/>
          </a:xfrm>
        </p:spPr>
        <p:txBody>
          <a:bodyPr/>
          <a:lstStyle/>
          <a:p>
            <a:r>
              <a:rPr lang="da-DK" smtClean="0"/>
              <a:t> </a:t>
            </a:r>
            <a:endParaRPr lang="da-DK" dirty="0"/>
          </a:p>
        </p:txBody>
      </p:sp>
      <p:pic>
        <p:nvPicPr>
          <p:cNvPr id="5" name="Picture 3" descr="C:\Users\kibp\Downloads\preview_COLOURBOX549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55754"/>
            <a:ext cx="4110424" cy="41362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Primære projekter 2015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92888" cy="3744416"/>
          </a:xfrm>
        </p:spPr>
        <p:txBody>
          <a:bodyPr/>
          <a:lstStyle/>
          <a:p>
            <a:pPr>
              <a:buNone/>
            </a:pPr>
            <a:r>
              <a:rPr lang="da-DK" sz="2400" b="1" dirty="0" smtClean="0"/>
              <a:t>Igangværende og nye projekter</a:t>
            </a:r>
            <a:endParaRPr lang="da-DK" b="1" dirty="0" smtClean="0"/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Esbjerg Strand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Landgangen og havnepromenaden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Renovering af Kongensgade i Esbjerg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Trafiksikkerhedsby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Supercykelsti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Cykelfremme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Trafikknudepunktet ved Esbjerg Banegård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Elektrificering af jernbanen Lunderskov-Esbjerg (</a:t>
            </a:r>
            <a:r>
              <a:rPr lang="da-DK" dirty="0" err="1" smtClean="0"/>
              <a:t>broarbejde</a:t>
            </a:r>
            <a:r>
              <a:rPr lang="da-DK" dirty="0" smtClean="0"/>
              <a:t>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Primære projekter 2015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92888" cy="3744416"/>
          </a:xfrm>
        </p:spPr>
        <p:txBody>
          <a:bodyPr/>
          <a:lstStyle/>
          <a:p>
            <a:pPr>
              <a:buNone/>
            </a:pPr>
            <a:r>
              <a:rPr lang="da-DK" sz="2400" b="1" dirty="0" smtClean="0"/>
              <a:t>Igangværende og nye projekter</a:t>
            </a:r>
            <a:endParaRPr lang="da-DK" b="1" dirty="0" smtClean="0"/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Trafiksikkerhedsplan 2015-2020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Trafikplan Bramming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Kikkenborg Plads, 2. etape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Større driftsmæssige tiltag</a:t>
            </a:r>
          </a:p>
          <a:p>
            <a:pPr lvl="1"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Læs mere om udvalgte projekter </a:t>
            </a:r>
          </a:p>
          <a:p>
            <a:pPr lvl="1">
              <a:buFont typeface="Arial" pitchFamily="34" charset="0"/>
              <a:buChar char="•"/>
            </a:pPr>
            <a:r>
              <a:rPr lang="da-DK" dirty="0" err="1" smtClean="0">
                <a:hlinkClick r:id="rId3"/>
              </a:rPr>
              <a:t>www.projekter.esbjergkommune.dk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Esbjerg Strand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/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At udvikle den nordligste del af Esbjerg Havn til et attraktivt blandet byområde med lystbådehavn, rekreative maritime funktioner, grønne områder, badeanlæg, domiciler for havnerelaterede virksomheder og offentlig og privat service.</a:t>
            </a:r>
            <a:br>
              <a:rPr lang="da-DK" dirty="0" smtClean="0"/>
            </a:br>
            <a:endParaRPr lang="da-DK" dirty="0" smtClean="0"/>
          </a:p>
          <a:p>
            <a:pPr marL="457200" indent="-457200"/>
            <a:r>
              <a:rPr lang="da-DK" b="1" dirty="0" smtClean="0"/>
              <a:t>Tidshorisont: </a:t>
            </a:r>
            <a:r>
              <a:rPr lang="da-DK" dirty="0" smtClean="0"/>
              <a:t>2014-2016 (Etape 0)</a:t>
            </a:r>
            <a:br>
              <a:rPr lang="da-DK" dirty="0" smtClean="0"/>
            </a:br>
            <a:endParaRPr lang="da-DK" dirty="0" smtClean="0"/>
          </a:p>
          <a:p>
            <a:pPr marL="266400" indent="-266400">
              <a:buFont typeface="Arial" pitchFamily="34" charset="0"/>
              <a:buChar char="•"/>
            </a:pPr>
            <a:endParaRPr lang="da-DK" dirty="0" smtClean="0"/>
          </a:p>
          <a:p>
            <a:pPr marL="266400" indent="-266400">
              <a:buFont typeface="Arial" pitchFamily="34" charset="0"/>
              <a:buChar char="•"/>
            </a:pPr>
            <a:endParaRPr lang="da-DK" dirty="0" smtClean="0"/>
          </a:p>
          <a:p>
            <a:pPr marL="266400" indent="-266400">
              <a:buFont typeface="Arial" pitchFamily="34" charset="0"/>
              <a:buChar char="•"/>
            </a:pPr>
            <a:endParaRPr lang="da-DK" b="1" dirty="0" smtClean="0"/>
          </a:p>
          <a:p>
            <a:pPr marL="457200" indent="-457200"/>
            <a:endParaRPr lang="da-DK" dirty="0" smtClean="0"/>
          </a:p>
          <a:p>
            <a:pPr marL="457200" indent="-457200"/>
            <a:endParaRPr lang="da-DK" dirty="0"/>
          </a:p>
        </p:txBody>
      </p:sp>
      <p:pic>
        <p:nvPicPr>
          <p:cNvPr id="10" name="esbjergstran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68144" y="3285693"/>
            <a:ext cx="3096344" cy="185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Esbjerg Strand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7920880" cy="3744416"/>
          </a:xfrm>
        </p:spPr>
        <p:txBody>
          <a:bodyPr/>
          <a:lstStyle/>
          <a:p>
            <a:pPr marL="457200" indent="-457200"/>
            <a:r>
              <a:rPr lang="da-DK" b="1" dirty="0" smtClean="0"/>
              <a:t>Status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ETAPE 0 - Bryggen og ankomstvej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Etablering af Esbjerg Brygge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Forlængelse af H.E. </a:t>
            </a:r>
            <a:r>
              <a:rPr lang="da-DK" sz="1800" dirty="0" err="1" smtClean="0"/>
              <a:t>Bluhmesvej</a:t>
            </a:r>
            <a:r>
              <a:rPr lang="da-DK" sz="1800" dirty="0" smtClean="0"/>
              <a:t> </a:t>
            </a:r>
            <a:br>
              <a:rPr lang="da-DK" sz="1800" dirty="0" smtClean="0"/>
            </a:br>
            <a:r>
              <a:rPr lang="da-DK" sz="1800" dirty="0" smtClean="0"/>
              <a:t>frem til </a:t>
            </a:r>
            <a:r>
              <a:rPr lang="da-DK" sz="1800" dirty="0" err="1" smtClean="0"/>
              <a:t>Hjertingvej</a:t>
            </a:r>
            <a:endParaRPr lang="da-DK" sz="1800" dirty="0" smtClean="0"/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Etablering af rundkørsel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Ny underføring af </a:t>
            </a:r>
            <a:r>
              <a:rPr lang="da-DK" sz="1800" dirty="0" err="1" smtClean="0"/>
              <a:t>Fourfelt</a:t>
            </a:r>
            <a:r>
              <a:rPr lang="da-DK" sz="1800" dirty="0" smtClean="0"/>
              <a:t> bæk </a:t>
            </a:r>
          </a:p>
          <a:p>
            <a:pPr marL="980775" lvl="1" indent="-266400">
              <a:buFont typeface="Arial" pitchFamily="34" charset="0"/>
              <a:buChar char="•"/>
            </a:pPr>
            <a:r>
              <a:rPr lang="da-DK" sz="1800" dirty="0" smtClean="0"/>
              <a:t>Udvidelse af </a:t>
            </a:r>
            <a:r>
              <a:rPr lang="da-DK" sz="1800" dirty="0" err="1" smtClean="0"/>
              <a:t>Hjertingvej</a:t>
            </a:r>
            <a:r>
              <a:rPr lang="da-DK" sz="1800" dirty="0" smtClean="0"/>
              <a:t> til 4 spor </a:t>
            </a:r>
            <a:br>
              <a:rPr lang="da-DK" sz="1800" dirty="0" smtClean="0"/>
            </a:br>
            <a:r>
              <a:rPr lang="da-DK" sz="1800" dirty="0" smtClean="0"/>
              <a:t>frem til krydset ved Tarphagevej.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ETAPE 1 - Moler, dige, </a:t>
            </a:r>
            <a:r>
              <a:rPr lang="da-DK" dirty="0" err="1" smtClean="0"/>
              <a:t>havneø</a:t>
            </a:r>
            <a:r>
              <a:rPr lang="da-DK" dirty="0" smtClean="0"/>
              <a:t>, -lagune og lystbådehavn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nn-NO" dirty="0" smtClean="0"/>
              <a:t>ETAPE 2 - Ydermoler, klitlandskab, strand og evt. Kunstmuseum</a:t>
            </a:r>
          </a:p>
          <a:p>
            <a:pPr marL="266400" indent="-266400"/>
            <a:endParaRPr lang="nn-NO" dirty="0" smtClean="0"/>
          </a:p>
        </p:txBody>
      </p:sp>
      <p:pic>
        <p:nvPicPr>
          <p:cNvPr id="8" name="Billede 1"/>
          <p:cNvPicPr>
            <a:picLocks noChangeAspect="1" noChangeArrowheads="1"/>
          </p:cNvPicPr>
          <p:nvPr/>
        </p:nvPicPr>
        <p:blipFill>
          <a:blip r:embed="rId3" cstate="print"/>
          <a:srcRect t="10826"/>
          <a:stretch>
            <a:fillRect/>
          </a:stretch>
        </p:blipFill>
        <p:spPr bwMode="auto">
          <a:xfrm>
            <a:off x="6541730" y="267494"/>
            <a:ext cx="2393031" cy="17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5" descr="EsbjergBrygge_vejforlo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45513" y="2067694"/>
            <a:ext cx="2389248" cy="21467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Landgangen og havnepromenaden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/>
            <a:r>
              <a:rPr lang="da-DK" b="1" dirty="0" smtClean="0"/>
              <a:t>Mål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Sammenbinding af Esbjerg By og Havn i </a:t>
            </a:r>
            <a:r>
              <a:rPr lang="da-DK" dirty="0" err="1" smtClean="0"/>
              <a:t>nord-sydlig</a:t>
            </a:r>
            <a:r>
              <a:rPr lang="da-DK" dirty="0" smtClean="0"/>
              <a:t> retning.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Etablering af en promenade i Havnegade i </a:t>
            </a:r>
            <a:r>
              <a:rPr lang="da-DK" dirty="0" err="1" smtClean="0"/>
              <a:t>øst-vestlig</a:t>
            </a:r>
            <a:r>
              <a:rPr lang="da-DK" dirty="0" smtClean="0"/>
              <a:t> retning, der forbinder Landgangen med bymidten.</a:t>
            </a:r>
            <a:br>
              <a:rPr lang="da-DK" dirty="0" smtClean="0"/>
            </a:br>
            <a:endParaRPr lang="da-DK" b="1" dirty="0" smtClean="0"/>
          </a:p>
          <a:p>
            <a:pPr marL="457200" indent="-457200"/>
            <a:r>
              <a:rPr lang="da-DK" b="1" dirty="0" smtClean="0"/>
              <a:t>Tidshorisont: </a:t>
            </a:r>
            <a:r>
              <a:rPr lang="da-DK" dirty="0" smtClean="0"/>
              <a:t>2014-2016</a:t>
            </a:r>
            <a:br>
              <a:rPr lang="da-DK" dirty="0" smtClean="0"/>
            </a:br>
            <a:endParaRPr lang="da-DK" dirty="0" smtClean="0"/>
          </a:p>
          <a:p>
            <a:pPr marL="457200" indent="-457200"/>
            <a:r>
              <a:rPr lang="da-DK" b="1" dirty="0" smtClean="0"/>
              <a:t>Status: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Omvendt licitation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dirty="0" smtClean="0"/>
              <a:t>Realisering fra maj 2015 </a:t>
            </a:r>
            <a:br>
              <a:rPr lang="da-DK" dirty="0" smtClean="0"/>
            </a:br>
            <a:r>
              <a:rPr lang="da-DK" dirty="0" smtClean="0"/>
              <a:t>til ca. oktober 2016</a:t>
            </a:r>
          </a:p>
          <a:p>
            <a:pPr marL="457200" indent="-457200"/>
            <a:endParaRPr lang="da-DK" dirty="0"/>
          </a:p>
        </p:txBody>
      </p:sp>
      <p:pic>
        <p:nvPicPr>
          <p:cNvPr id="16386" name="Picture 2" descr="havn og 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10071"/>
            <a:ext cx="3350145" cy="223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Renovering af Kongensgade i Esbjerg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1"/>
          </p:nvPr>
        </p:nvSpPr>
        <p:spPr>
          <a:xfrm>
            <a:off x="1043608" y="1275606"/>
            <a:ext cx="8100392" cy="3744416"/>
          </a:xfrm>
        </p:spPr>
        <p:txBody>
          <a:bodyPr/>
          <a:lstStyle/>
          <a:p>
            <a:pPr marL="457200" indent="-457200"/>
            <a:r>
              <a:rPr lang="da-DK" b="1" dirty="0" smtClean="0"/>
              <a:t>Mål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Etape 1: Strækningen fra Smedegade til Kirkegade (igangværende)</a:t>
            </a:r>
            <a:br>
              <a:rPr lang="da-DK" dirty="0" smtClean="0"/>
            </a:br>
            <a:r>
              <a:rPr lang="da-DK" dirty="0" smtClean="0"/>
              <a:t>+ Sidegader: Smedegade og Jyllandsgade (igangværende)</a:t>
            </a:r>
          </a:p>
          <a:p>
            <a:pPr marL="266400" indent="-266400">
              <a:buFont typeface="Arial" pitchFamily="34" charset="0"/>
              <a:buChar char="•"/>
            </a:pPr>
            <a:r>
              <a:rPr lang="da-DK" dirty="0" smtClean="0"/>
              <a:t>Etape 2: Strækningen fra Kirkegade til Torvet (kommende)</a:t>
            </a:r>
            <a:br>
              <a:rPr lang="da-DK" dirty="0" smtClean="0"/>
            </a:br>
            <a:endParaRPr lang="da-DK" dirty="0" smtClean="0"/>
          </a:p>
          <a:p>
            <a:pPr marL="457200" indent="-457200"/>
            <a:r>
              <a:rPr lang="da-DK" b="1" dirty="0" smtClean="0"/>
              <a:t>Tidshorisont: </a:t>
            </a:r>
            <a:r>
              <a:rPr lang="da-DK" dirty="0" smtClean="0"/>
              <a:t>2014-2015 (etape 1) </a:t>
            </a:r>
            <a:br>
              <a:rPr lang="da-DK" dirty="0" smtClean="0"/>
            </a:br>
            <a:endParaRPr lang="da-DK" dirty="0" smtClean="0"/>
          </a:p>
          <a:p>
            <a:pPr marL="457200" indent="-457200"/>
            <a:endParaRPr lang="da-DK" b="1" dirty="0"/>
          </a:p>
        </p:txBody>
      </p:sp>
      <p:pic>
        <p:nvPicPr>
          <p:cNvPr id="4" name="Billede 2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03798"/>
            <a:ext cx="3363547" cy="21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_test_skabelo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EK_test_skabelon</Template>
  <TotalTime>2531</TotalTime>
  <Words>1600</Words>
  <Application>Microsoft Office PowerPoint</Application>
  <PresentationFormat>Skærmshow (16:9)</PresentationFormat>
  <Paragraphs>294</Paragraphs>
  <Slides>31</Slides>
  <Notes>17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EK_test_skabelon</vt:lpstr>
      <vt:lpstr>Inspirations- og orienteringsmøder mellem lokalrådene og Vej &amp; Park</vt:lpstr>
      <vt:lpstr>Dialogmøder 2015</vt:lpstr>
      <vt:lpstr>Dagsorden</vt:lpstr>
      <vt:lpstr>Primære projekter 2015</vt:lpstr>
      <vt:lpstr>Primære projekter 2015</vt:lpstr>
      <vt:lpstr>Esbjerg Strand</vt:lpstr>
      <vt:lpstr>Esbjerg Strand</vt:lpstr>
      <vt:lpstr>Landgangen og havnepromenaden</vt:lpstr>
      <vt:lpstr>Renovering af Kongensgade i Esbjerg</vt:lpstr>
      <vt:lpstr>Renovering af Kongensgade i Esbjerg</vt:lpstr>
      <vt:lpstr>Trafiksikkerhedsby 2014  </vt:lpstr>
      <vt:lpstr>Trafiksikkerhedsby  </vt:lpstr>
      <vt:lpstr>Supercykelsti</vt:lpstr>
      <vt:lpstr>Supercykelsti</vt:lpstr>
      <vt:lpstr>Cykelfremme</vt:lpstr>
      <vt:lpstr>Trafikknudepunkt Banegården </vt:lpstr>
      <vt:lpstr>Trafikknudepunkt Banegården </vt:lpstr>
      <vt:lpstr>Elektrificering af jernbanen Esbjerg-Lunderskov </vt:lpstr>
      <vt:lpstr>Elektrificering af jernbanen Esbjerg-Lunderskov </vt:lpstr>
      <vt:lpstr>Trafiksikkerhedsplan 2015-2020 </vt:lpstr>
      <vt:lpstr>Trafiksikkerhedsplan 2015-2020 </vt:lpstr>
      <vt:lpstr>Prioritering af sikkerhedsfremmende foranstaltninger</vt:lpstr>
      <vt:lpstr>Forklaring til opstillingen</vt:lpstr>
      <vt:lpstr>Forklaring til opstillingen</vt:lpstr>
      <vt:lpstr>Prioritering af cykelstier</vt:lpstr>
      <vt:lpstr>Prioritering af cykelstier</vt:lpstr>
      <vt:lpstr>Bramming Trafikplan </vt:lpstr>
      <vt:lpstr>Bramming Trafikplan </vt:lpstr>
      <vt:lpstr>Kikkenborg Plads, 2. etape</vt:lpstr>
      <vt:lpstr>Større driftsmæssige tiltag</vt:lpstr>
      <vt:lpstr>Tilbagemeldinger fra lokalrådene samt konkrete problemstillinger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store ledermøde for  Lederforum 2013</dc:title>
  <dc:creator>Conny Bech Thomsen</dc:creator>
  <cp:lastModifiedBy>Pedersen Leif Dahl. LDP</cp:lastModifiedBy>
  <cp:revision>255</cp:revision>
  <dcterms:created xsi:type="dcterms:W3CDTF">2013-03-01T13:26:05Z</dcterms:created>
  <dcterms:modified xsi:type="dcterms:W3CDTF">2015-03-11T09:54:24Z</dcterms:modified>
</cp:coreProperties>
</file>